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010400" cy="9296400"/>
  <p:embeddedFontLs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Open Sans ExtraBold" panose="020B0604020202020204" charset="0"/>
      <p:bold r:id="rId29"/>
      <p:boldItalic r:id="rId30"/>
    </p:embeddedFont>
    <p:embeddedFont>
      <p:font typeface="Open Sans SemiBold" panose="020B060402020202020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L0F94Mfox0O3rLtqlHC9fLLWR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Hall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Shanae</a:t>
            </a:r>
            <a:endParaRPr/>
          </a:p>
        </p:txBody>
      </p:sp>
      <p:sp>
        <p:nvSpPr>
          <p:cNvPr id="230" name="Google Shape;230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Shuel</a:t>
            </a:r>
            <a:endParaRPr/>
          </a:p>
        </p:txBody>
      </p:sp>
      <p:sp>
        <p:nvSpPr>
          <p:cNvPr id="246" name="Google Shape;246;p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Shuel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Students typically drop 2-3 high school classes to make room in their schedule for college courses.</a:t>
            </a:r>
            <a:endParaRPr/>
          </a:p>
        </p:txBody>
      </p:sp>
      <p:sp>
        <p:nvSpPr>
          <p:cNvPr id="262" name="Google Shape;262;p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Shuel</a:t>
            </a:r>
            <a:endParaRPr/>
          </a:p>
        </p:txBody>
      </p:sp>
      <p:sp>
        <p:nvSpPr>
          <p:cNvPr id="292" name="Google Shape;292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Shuel</a:t>
            </a:r>
            <a:endParaRPr/>
          </a:p>
        </p:txBody>
      </p:sp>
      <p:sp>
        <p:nvSpPr>
          <p:cNvPr id="310" name="Google Shape;310;p1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84b6e7b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1084b6e7b50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Shuel</a:t>
            </a:r>
            <a:endParaRPr/>
          </a:p>
        </p:txBody>
      </p:sp>
      <p:sp>
        <p:nvSpPr>
          <p:cNvPr id="331" name="Google Shape;331;g1084b6e7b50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Shuel</a:t>
            </a:r>
            <a:endParaRPr/>
          </a:p>
        </p:txBody>
      </p:sp>
      <p:sp>
        <p:nvSpPr>
          <p:cNvPr id="347" name="Google Shape;347;p1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Shuel</a:t>
            </a:r>
            <a:endParaRPr/>
          </a:p>
        </p:txBody>
      </p:sp>
      <p:sp>
        <p:nvSpPr>
          <p:cNvPr id="365" name="Google Shape;365;p1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Shuel</a:t>
            </a:r>
            <a:endParaRPr/>
          </a:p>
        </p:txBody>
      </p:sp>
      <p:sp>
        <p:nvSpPr>
          <p:cNvPr id="398" name="Google Shape;398;p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Thornton</a:t>
            </a:r>
            <a:endParaRPr/>
          </a:p>
        </p:txBody>
      </p:sp>
      <p:sp>
        <p:nvSpPr>
          <p:cNvPr id="416" name="Google Shape;416;p1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Hall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Dual Enrollment may a new concept to many of you, but it is not UM-Flint.  We have been working with D.E since 2008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Started with 17 students in Lapeer County, our programs have grown to over 450 students this year and are expecting 600 next year.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Jennifer Thornton</a:t>
            </a:r>
            <a:endParaRPr/>
          </a:p>
        </p:txBody>
      </p:sp>
      <p:sp>
        <p:nvSpPr>
          <p:cNvPr id="434" name="Google Shape;434;p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p2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p2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Hall</a:t>
            </a:r>
            <a:endParaRPr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Hall</a:t>
            </a:r>
            <a:endParaRPr/>
          </a:p>
        </p:txBody>
      </p:sp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Hall</a:t>
            </a:r>
            <a:endParaRPr/>
          </a:p>
        </p:txBody>
      </p:sp>
      <p:sp>
        <p:nvSpPr>
          <p:cNvPr id="150" name="Google Shape;150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Shanae</a:t>
            </a:r>
            <a:endParaRPr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Shanae</a:t>
            </a:r>
            <a:endParaRPr/>
          </a:p>
        </p:txBody>
      </p:sp>
      <p:sp>
        <p:nvSpPr>
          <p:cNvPr id="182" name="Google Shape;182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Shanae</a:t>
            </a:r>
            <a:endParaRPr/>
          </a:p>
        </p:txBody>
      </p:sp>
      <p:sp>
        <p:nvSpPr>
          <p:cNvPr id="197" name="Google Shape;197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Shanae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Mcard is not required.  You will need a government issued photo ID to obtain an Mcard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Recreation Center located at the UM-Flint Campus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Access to libraries at all three campus and online</a:t>
            </a:r>
            <a:endParaRPr/>
          </a:p>
        </p:txBody>
      </p:sp>
      <p:sp>
        <p:nvSpPr>
          <p:cNvPr id="213" name="Google Shape;213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-3921" y="0"/>
            <a:ext cx="9148226" cy="6786317"/>
            <a:chOff x="-3921" y="0"/>
            <a:chExt cx="9148226" cy="6786317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-3921" y="0"/>
              <a:ext cx="9148226" cy="6786317"/>
              <a:chOff x="-3921" y="0"/>
              <a:chExt cx="9148226" cy="6786317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307" y="6286065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8703552" y="6286572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-3921" y="1244983"/>
                <a:ext cx="9147921" cy="4965192"/>
              </a:xfrm>
              <a:custGeom>
                <a:avLst/>
                <a:gdLst/>
                <a:ahLst/>
                <a:cxnLst/>
                <a:rect l="l" t="t" r="r" b="b"/>
                <a:pathLst>
                  <a:path w="5070475" h="5055234" extrusionOk="0">
                    <a:moveTo>
                      <a:pt x="0" y="5055108"/>
                    </a:moveTo>
                    <a:lnTo>
                      <a:pt x="5070475" y="5055108"/>
                    </a:lnTo>
                    <a:lnTo>
                      <a:pt x="5070475" y="0"/>
                    </a:lnTo>
                    <a:lnTo>
                      <a:pt x="0" y="0"/>
                    </a:lnTo>
                    <a:lnTo>
                      <a:pt x="0" y="5055108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>
                <a:off x="0" y="0"/>
                <a:ext cx="9144000" cy="1192658"/>
              </a:xfrm>
              <a:custGeom>
                <a:avLst/>
                <a:gdLst/>
                <a:ahLst/>
                <a:cxnLst/>
                <a:rect l="l" t="t" r="r" b="b"/>
                <a:pathLst>
                  <a:path w="2244725" h="2846070" extrusionOk="0">
                    <a:moveTo>
                      <a:pt x="0" y="2845473"/>
                    </a:moveTo>
                    <a:lnTo>
                      <a:pt x="2244725" y="2845473"/>
                    </a:lnTo>
                    <a:lnTo>
                      <a:pt x="2244725" y="0"/>
                    </a:lnTo>
                    <a:lnTo>
                      <a:pt x="0" y="0"/>
                    </a:lnTo>
                    <a:lnTo>
                      <a:pt x="0" y="2845473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" name="Google Shape;95;p1"/>
            <p:cNvSpPr txBox="1"/>
            <p:nvPr/>
          </p:nvSpPr>
          <p:spPr>
            <a:xfrm>
              <a:off x="193431" y="6317162"/>
              <a:ext cx="43023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umflint.edu/k12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-13316" y="0"/>
            <a:ext cx="9157316" cy="116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lang="en-US" sz="3600" b="1">
                <a:solidFill>
                  <a:srgbClr val="002F62"/>
                </a:solidFill>
                <a:latin typeface="Open Sans"/>
                <a:ea typeface="Open Sans"/>
                <a:cs typeface="Open Sans"/>
                <a:sym typeface="Open Sans"/>
              </a:rPr>
              <a:t>CARMAN-AINSWORTH</a:t>
            </a:r>
            <a:br>
              <a:rPr lang="en-US" sz="3600" b="1">
                <a:solidFill>
                  <a:srgbClr val="002F6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 b="1">
                <a:solidFill>
                  <a:srgbClr val="002F62"/>
                </a:solidFill>
                <a:latin typeface="Open Sans"/>
                <a:ea typeface="Open Sans"/>
                <a:cs typeface="Open Sans"/>
                <a:sym typeface="Open Sans"/>
              </a:rPr>
              <a:t>DUAL ENROLLMENT OPTIONS</a:t>
            </a:r>
            <a:endParaRPr>
              <a:solidFill>
                <a:srgbClr val="002F62"/>
              </a:solidFill>
            </a:endParaRPr>
          </a:p>
        </p:txBody>
      </p:sp>
      <p:pic>
        <p:nvPicPr>
          <p:cNvPr id="97" name="Google Shape;97;p1" descr="H:\UMFlint.Stam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0440" y="1676400"/>
            <a:ext cx="3765294" cy="383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10"/>
          <p:cNvGrpSpPr/>
          <p:nvPr/>
        </p:nvGrpSpPr>
        <p:grpSpPr>
          <a:xfrm>
            <a:off x="0" y="1"/>
            <a:ext cx="9159363" cy="6857999"/>
            <a:chOff x="0" y="1"/>
            <a:chExt cx="9159363" cy="6857999"/>
          </a:xfrm>
        </p:grpSpPr>
        <p:sp>
          <p:nvSpPr>
            <p:cNvPr id="233" name="Google Shape;233;p10"/>
            <p:cNvSpPr/>
            <p:nvPr/>
          </p:nvSpPr>
          <p:spPr>
            <a:xfrm>
              <a:off x="0" y="1"/>
              <a:ext cx="9144000" cy="1517904"/>
            </a:xfrm>
            <a:custGeom>
              <a:avLst/>
              <a:gdLst/>
              <a:ahLst/>
              <a:cxnLst/>
              <a:rect l="l" t="t" r="r" b="b"/>
              <a:pathLst>
                <a:path w="3371850" h="4069079" extrusionOk="0">
                  <a:moveTo>
                    <a:pt x="0" y="4068572"/>
                  </a:moveTo>
                  <a:lnTo>
                    <a:pt x="3371850" y="4068572"/>
                  </a:lnTo>
                  <a:lnTo>
                    <a:pt x="3371850" y="0"/>
                  </a:lnTo>
                  <a:lnTo>
                    <a:pt x="0" y="0"/>
                  </a:lnTo>
                  <a:lnTo>
                    <a:pt x="0" y="406857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" name="Google Shape;234;p10"/>
            <p:cNvGrpSpPr/>
            <p:nvPr/>
          </p:nvGrpSpPr>
          <p:grpSpPr>
            <a:xfrm>
              <a:off x="239" y="1579464"/>
              <a:ext cx="9159124" cy="5278536"/>
              <a:chOff x="239" y="1579464"/>
              <a:chExt cx="9159124" cy="5278536"/>
            </a:xfrm>
          </p:grpSpPr>
          <p:sp>
            <p:nvSpPr>
              <p:cNvPr id="235" name="Google Shape;235;p10"/>
              <p:cNvSpPr/>
              <p:nvPr/>
            </p:nvSpPr>
            <p:spPr>
              <a:xfrm>
                <a:off x="7802" y="1579464"/>
                <a:ext cx="9151561" cy="397764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058400" extrusionOk="0">
                    <a:moveTo>
                      <a:pt x="0" y="10058400"/>
                    </a:moveTo>
                    <a:lnTo>
                      <a:pt x="7772400" y="10058400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058400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0"/>
              <p:cNvSpPr/>
              <p:nvPr/>
            </p:nvSpPr>
            <p:spPr>
              <a:xfrm>
                <a:off x="239" y="6172200"/>
                <a:ext cx="9151561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47750" extrusionOk="0">
                    <a:moveTo>
                      <a:pt x="0" y="1047597"/>
                    </a:moveTo>
                    <a:lnTo>
                      <a:pt x="7772400" y="1047597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47597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0"/>
              <p:cNvSpPr/>
              <p:nvPr/>
            </p:nvSpPr>
            <p:spPr>
              <a:xfrm>
                <a:off x="7802" y="5613017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0"/>
              <p:cNvSpPr/>
              <p:nvPr/>
            </p:nvSpPr>
            <p:spPr>
              <a:xfrm>
                <a:off x="8711047" y="5613524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9" name="Google Shape;239;p10"/>
          <p:cNvSpPr txBox="1"/>
          <p:nvPr/>
        </p:nvSpPr>
        <p:spPr>
          <a:xfrm>
            <a:off x="2066133" y="1524000"/>
            <a:ext cx="5172867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Support for students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Orientation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Academic Advising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Content Tutoring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Learning Strategies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Career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0"/>
          <p:cNvSpPr txBox="1">
            <a:spLocks noGrp="1"/>
          </p:cNvSpPr>
          <p:nvPr>
            <p:ph type="ctrTitle"/>
          </p:nvPr>
        </p:nvSpPr>
        <p:spPr>
          <a:xfrm>
            <a:off x="0" y="2"/>
            <a:ext cx="9143999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erdana"/>
              <a:buNone/>
            </a:pPr>
            <a:r>
              <a:rPr lang="en-US" sz="4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ACADEMIC ADVISING</a:t>
            </a:r>
            <a:endParaRPr/>
          </a:p>
        </p:txBody>
      </p:sp>
      <p:sp>
        <p:nvSpPr>
          <p:cNvPr id="241" name="Google Shape;241;p10"/>
          <p:cNvSpPr txBox="1"/>
          <p:nvPr/>
        </p:nvSpPr>
        <p:spPr>
          <a:xfrm>
            <a:off x="5874676" y="5791148"/>
            <a:ext cx="288832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FFD7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umflint.edu/caec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152400" y="5799495"/>
            <a:ext cx="236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OF 202</a:t>
            </a:r>
            <a:r>
              <a:rPr lang="en-US" sz="2800" b="1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11"/>
          <p:cNvGrpSpPr/>
          <p:nvPr/>
        </p:nvGrpSpPr>
        <p:grpSpPr>
          <a:xfrm>
            <a:off x="0" y="1"/>
            <a:ext cx="9159363" cy="6857999"/>
            <a:chOff x="0" y="1"/>
            <a:chExt cx="9159363" cy="6857999"/>
          </a:xfrm>
        </p:grpSpPr>
        <p:sp>
          <p:nvSpPr>
            <p:cNvPr id="249" name="Google Shape;249;p11"/>
            <p:cNvSpPr/>
            <p:nvPr/>
          </p:nvSpPr>
          <p:spPr>
            <a:xfrm>
              <a:off x="0" y="1"/>
              <a:ext cx="9144000" cy="1517904"/>
            </a:xfrm>
            <a:custGeom>
              <a:avLst/>
              <a:gdLst/>
              <a:ahLst/>
              <a:cxnLst/>
              <a:rect l="l" t="t" r="r" b="b"/>
              <a:pathLst>
                <a:path w="3371850" h="4069079" extrusionOk="0">
                  <a:moveTo>
                    <a:pt x="0" y="4068572"/>
                  </a:moveTo>
                  <a:lnTo>
                    <a:pt x="3371850" y="4068572"/>
                  </a:lnTo>
                  <a:lnTo>
                    <a:pt x="3371850" y="0"/>
                  </a:lnTo>
                  <a:lnTo>
                    <a:pt x="0" y="0"/>
                  </a:lnTo>
                  <a:lnTo>
                    <a:pt x="0" y="406857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0" name="Google Shape;250;p11"/>
            <p:cNvGrpSpPr/>
            <p:nvPr/>
          </p:nvGrpSpPr>
          <p:grpSpPr>
            <a:xfrm>
              <a:off x="239" y="1579464"/>
              <a:ext cx="9159124" cy="5278536"/>
              <a:chOff x="239" y="1579464"/>
              <a:chExt cx="9159124" cy="5278536"/>
            </a:xfrm>
          </p:grpSpPr>
          <p:sp>
            <p:nvSpPr>
              <p:cNvPr id="251" name="Google Shape;251;p11"/>
              <p:cNvSpPr/>
              <p:nvPr/>
            </p:nvSpPr>
            <p:spPr>
              <a:xfrm>
                <a:off x="7802" y="1579464"/>
                <a:ext cx="9151561" cy="397764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058400" extrusionOk="0">
                    <a:moveTo>
                      <a:pt x="0" y="10058400"/>
                    </a:moveTo>
                    <a:lnTo>
                      <a:pt x="7772400" y="10058400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058400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>
                <a:off x="239" y="6172200"/>
                <a:ext cx="9151561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47750" extrusionOk="0">
                    <a:moveTo>
                      <a:pt x="0" y="1047597"/>
                    </a:moveTo>
                    <a:lnTo>
                      <a:pt x="7772400" y="1047597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47597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>
                <a:off x="7802" y="5613017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1"/>
              <p:cNvSpPr/>
              <p:nvPr/>
            </p:nvSpPr>
            <p:spPr>
              <a:xfrm>
                <a:off x="8711047" y="5613524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5" name="Google Shape;255;p11"/>
          <p:cNvSpPr txBox="1">
            <a:spLocks noGrp="1"/>
          </p:cNvSpPr>
          <p:nvPr>
            <p:ph type="subTitle" idx="1"/>
          </p:nvPr>
        </p:nvSpPr>
        <p:spPr>
          <a:xfrm>
            <a:off x="228600" y="1981200"/>
            <a:ext cx="89154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4000">
                <a:solidFill>
                  <a:srgbClr val="002060"/>
                </a:solidFill>
              </a:rPr>
              <a:t>Follow the UM-Flint calendar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2400">
              <a:solidFill>
                <a:srgbClr val="00206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4000">
                <a:solidFill>
                  <a:srgbClr val="002060"/>
                </a:solidFill>
              </a:rPr>
              <a:t>UM-Flint will honor Carman-Ainsworth High School Spring Break</a:t>
            </a:r>
            <a:endParaRPr/>
          </a:p>
          <a:p>
            <a:pPr marL="457200" lvl="0" indent="-22225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endParaRPr sz="4000">
              <a:solidFill>
                <a:srgbClr val="00206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4000">
                <a:solidFill>
                  <a:srgbClr val="002060"/>
                </a:solidFill>
              </a:rPr>
              <a:t>Snow Days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56" name="Google Shape;256;p1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51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erdana"/>
              <a:buNone/>
            </a:pPr>
            <a:r>
              <a:rPr lang="en-US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C-A STEM EC ACADEMIC CALENDAR</a:t>
            </a:r>
            <a:endParaRPr/>
          </a:p>
        </p:txBody>
      </p:sp>
      <p:sp>
        <p:nvSpPr>
          <p:cNvPr id="257" name="Google Shape;257;p11"/>
          <p:cNvSpPr txBox="1"/>
          <p:nvPr/>
        </p:nvSpPr>
        <p:spPr>
          <a:xfrm>
            <a:off x="5874676" y="5791148"/>
            <a:ext cx="288832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FFD7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umflint.edu/caec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1"/>
          <p:cNvSpPr txBox="1"/>
          <p:nvPr/>
        </p:nvSpPr>
        <p:spPr>
          <a:xfrm>
            <a:off x="152400" y="5799495"/>
            <a:ext cx="236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OF 202</a:t>
            </a:r>
            <a:r>
              <a:rPr lang="en-US" sz="2800" b="1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12"/>
          <p:cNvGrpSpPr/>
          <p:nvPr/>
        </p:nvGrpSpPr>
        <p:grpSpPr>
          <a:xfrm>
            <a:off x="-3921" y="0"/>
            <a:ext cx="9452721" cy="6786317"/>
            <a:chOff x="-3921" y="0"/>
            <a:chExt cx="9452721" cy="6786317"/>
          </a:xfrm>
        </p:grpSpPr>
        <p:grpSp>
          <p:nvGrpSpPr>
            <p:cNvPr id="265" name="Google Shape;265;p12"/>
            <p:cNvGrpSpPr/>
            <p:nvPr/>
          </p:nvGrpSpPr>
          <p:grpSpPr>
            <a:xfrm>
              <a:off x="-3921" y="0"/>
              <a:ext cx="9452721" cy="6786317"/>
              <a:chOff x="-3921" y="0"/>
              <a:chExt cx="9452721" cy="6786317"/>
            </a:xfrm>
          </p:grpSpPr>
          <p:pic>
            <p:nvPicPr>
              <p:cNvPr id="266" name="Google Shape;266;p1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1085273"/>
                <a:ext cx="9448800" cy="596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7" name="Google Shape;267;p12"/>
              <p:cNvSpPr/>
              <p:nvPr/>
            </p:nvSpPr>
            <p:spPr>
              <a:xfrm>
                <a:off x="307" y="6286065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2"/>
              <p:cNvSpPr/>
              <p:nvPr/>
            </p:nvSpPr>
            <p:spPr>
              <a:xfrm>
                <a:off x="8703552" y="6286572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2"/>
              <p:cNvSpPr/>
              <p:nvPr/>
            </p:nvSpPr>
            <p:spPr>
              <a:xfrm>
                <a:off x="-3921" y="1244983"/>
                <a:ext cx="9147921" cy="4965192"/>
              </a:xfrm>
              <a:custGeom>
                <a:avLst/>
                <a:gdLst/>
                <a:ahLst/>
                <a:cxnLst/>
                <a:rect l="l" t="t" r="r" b="b"/>
                <a:pathLst>
                  <a:path w="5070475" h="5055234" extrusionOk="0">
                    <a:moveTo>
                      <a:pt x="0" y="5055108"/>
                    </a:moveTo>
                    <a:lnTo>
                      <a:pt x="5070475" y="5055108"/>
                    </a:lnTo>
                    <a:lnTo>
                      <a:pt x="5070475" y="0"/>
                    </a:lnTo>
                    <a:lnTo>
                      <a:pt x="0" y="0"/>
                    </a:lnTo>
                    <a:lnTo>
                      <a:pt x="0" y="5055108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2"/>
              <p:cNvSpPr/>
              <p:nvPr/>
            </p:nvSpPr>
            <p:spPr>
              <a:xfrm>
                <a:off x="0" y="0"/>
                <a:ext cx="9144000" cy="1192658"/>
              </a:xfrm>
              <a:custGeom>
                <a:avLst/>
                <a:gdLst/>
                <a:ahLst/>
                <a:cxnLst/>
                <a:rect l="l" t="t" r="r" b="b"/>
                <a:pathLst>
                  <a:path w="2244725" h="2846070" extrusionOk="0">
                    <a:moveTo>
                      <a:pt x="0" y="2845473"/>
                    </a:moveTo>
                    <a:lnTo>
                      <a:pt x="2244725" y="2845473"/>
                    </a:lnTo>
                    <a:lnTo>
                      <a:pt x="2244725" y="0"/>
                    </a:lnTo>
                    <a:lnTo>
                      <a:pt x="0" y="0"/>
                    </a:lnTo>
                    <a:lnTo>
                      <a:pt x="0" y="2845473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1" name="Google Shape;271;p12"/>
            <p:cNvSpPr txBox="1"/>
            <p:nvPr/>
          </p:nvSpPr>
          <p:spPr>
            <a:xfrm>
              <a:off x="193431" y="6317162"/>
              <a:ext cx="43023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umflint.edu/k12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2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9144000" cy="118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 sz="5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Sample Schedule</a:t>
            </a:r>
            <a:endParaRPr/>
          </a:p>
        </p:txBody>
      </p:sp>
      <p:sp>
        <p:nvSpPr>
          <p:cNvPr id="273" name="Google Shape;273;p12"/>
          <p:cNvSpPr txBox="1"/>
          <p:nvPr/>
        </p:nvSpPr>
        <p:spPr>
          <a:xfrm>
            <a:off x="1236120" y="1828087"/>
            <a:ext cx="3048000" cy="31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sng" strike="noStrike" cap="none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12"/>
          <p:cNvSpPr txBox="1"/>
          <p:nvPr/>
        </p:nvSpPr>
        <p:spPr>
          <a:xfrm>
            <a:off x="4871322" y="1840019"/>
            <a:ext cx="2610922" cy="1456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"/>
          <p:cNvSpPr txBox="1"/>
          <p:nvPr/>
        </p:nvSpPr>
        <p:spPr>
          <a:xfrm>
            <a:off x="4874061" y="2962558"/>
            <a:ext cx="3048000" cy="72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2"/>
          <p:cNvSpPr txBox="1"/>
          <p:nvPr/>
        </p:nvSpPr>
        <p:spPr>
          <a:xfrm>
            <a:off x="1236120" y="1704315"/>
            <a:ext cx="3048000" cy="4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990600" y="4113510"/>
            <a:ext cx="2610922" cy="1456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2"/>
          <p:cNvSpPr txBox="1"/>
          <p:nvPr/>
        </p:nvSpPr>
        <p:spPr>
          <a:xfrm>
            <a:off x="1086921" y="5256655"/>
            <a:ext cx="3048000" cy="72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2"/>
          <p:cNvSpPr txBox="1"/>
          <p:nvPr/>
        </p:nvSpPr>
        <p:spPr>
          <a:xfrm>
            <a:off x="3181706" y="4119500"/>
            <a:ext cx="1029415" cy="172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4861559" y="4111750"/>
            <a:ext cx="2610922" cy="1456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2"/>
          <p:cNvSpPr txBox="1"/>
          <p:nvPr/>
        </p:nvSpPr>
        <p:spPr>
          <a:xfrm>
            <a:off x="914400" y="1528273"/>
            <a:ext cx="7160061" cy="446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7045046" y="4119023"/>
            <a:ext cx="1029415" cy="172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2"/>
          <p:cNvSpPr txBox="1"/>
          <p:nvPr/>
        </p:nvSpPr>
        <p:spPr>
          <a:xfrm>
            <a:off x="4950262" y="3794470"/>
            <a:ext cx="3048000" cy="31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2"/>
          <p:cNvSpPr txBox="1"/>
          <p:nvPr/>
        </p:nvSpPr>
        <p:spPr>
          <a:xfrm>
            <a:off x="301845" y="1338253"/>
            <a:ext cx="4569476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2000" b="1" i="0" u="sng" strike="noStrike" cap="none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FALL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4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endParaRPr sz="400" b="1" i="0" u="sng" strike="noStrike" cap="none">
              <a:solidFill>
                <a:srgbClr val="00206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19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19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Course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19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    Mondays and Wednesdays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19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lang="en-US" sz="1900" b="0" i="1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(75-95 minutes each day)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19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19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Course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19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    Tuesdays and Thursdays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19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lang="en-US" sz="1900" b="0" i="1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(75-95 minutes each day)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endParaRPr sz="1500" b="0" i="0" u="none" strike="noStrike" cap="none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2000" b="0" i="0" u="sng" strike="noStrike" cap="none">
                <a:solidFill>
                  <a:srgbClr val="00206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WINTER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4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endParaRPr sz="400" b="0" i="0" u="sng" strike="noStrike" cap="none">
              <a:solidFill>
                <a:srgbClr val="00206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18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Course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    Mondays and Wednesdays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1800" b="0" i="1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    (75-95 minutes each day)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18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Course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    Tuesdays and Thursdays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US" sz="1800" b="0" i="1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    (75-95 minutes each day)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rgbClr val="0026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"/>
          <p:cNvSpPr txBox="1"/>
          <p:nvPr/>
        </p:nvSpPr>
        <p:spPr>
          <a:xfrm>
            <a:off x="5427996" y="2204000"/>
            <a:ext cx="241342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Tutor Session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Fridays</a:t>
            </a:r>
            <a:endParaRPr sz="1800" b="0" i="0" u="none" strike="noStrike" cap="none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(75-95 minutes)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5487816" y="4333332"/>
            <a:ext cx="241342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Tutor Session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Fridays</a:t>
            </a:r>
            <a:endParaRPr sz="1800" b="0" i="0" u="none" strike="noStrike" cap="none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(75-95 minutes)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4735841" y="2124112"/>
            <a:ext cx="457200" cy="1371600"/>
          </a:xfrm>
          <a:prstGeom prst="leftBrace">
            <a:avLst>
              <a:gd name="adj1" fmla="val 8333"/>
              <a:gd name="adj2" fmla="val 50000"/>
            </a:avLst>
          </a:prstGeom>
          <a:noFill/>
          <a:ln w="508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4777541" y="4317782"/>
            <a:ext cx="457200" cy="1371600"/>
          </a:xfrm>
          <a:prstGeom prst="leftBrace">
            <a:avLst>
              <a:gd name="adj1" fmla="val 8333"/>
              <a:gd name="adj2" fmla="val 50000"/>
            </a:avLst>
          </a:prstGeom>
          <a:noFill/>
          <a:ln w="508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13"/>
          <p:cNvGrpSpPr/>
          <p:nvPr/>
        </p:nvGrpSpPr>
        <p:grpSpPr>
          <a:xfrm>
            <a:off x="0" y="1"/>
            <a:ext cx="9159363" cy="6857999"/>
            <a:chOff x="0" y="1"/>
            <a:chExt cx="9159363" cy="6857999"/>
          </a:xfrm>
        </p:grpSpPr>
        <p:sp>
          <p:nvSpPr>
            <p:cNvPr id="295" name="Google Shape;295;p13"/>
            <p:cNvSpPr/>
            <p:nvPr/>
          </p:nvSpPr>
          <p:spPr>
            <a:xfrm>
              <a:off x="0" y="1"/>
              <a:ext cx="9144000" cy="1517904"/>
            </a:xfrm>
            <a:custGeom>
              <a:avLst/>
              <a:gdLst/>
              <a:ahLst/>
              <a:cxnLst/>
              <a:rect l="l" t="t" r="r" b="b"/>
              <a:pathLst>
                <a:path w="3371850" h="4069079" extrusionOk="0">
                  <a:moveTo>
                    <a:pt x="0" y="4068572"/>
                  </a:moveTo>
                  <a:lnTo>
                    <a:pt x="3371850" y="4068572"/>
                  </a:lnTo>
                  <a:lnTo>
                    <a:pt x="3371850" y="0"/>
                  </a:lnTo>
                  <a:lnTo>
                    <a:pt x="0" y="0"/>
                  </a:lnTo>
                  <a:lnTo>
                    <a:pt x="0" y="406857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6" name="Google Shape;296;p13"/>
            <p:cNvGrpSpPr/>
            <p:nvPr/>
          </p:nvGrpSpPr>
          <p:grpSpPr>
            <a:xfrm>
              <a:off x="239" y="1579464"/>
              <a:ext cx="9159124" cy="5278536"/>
              <a:chOff x="239" y="1579464"/>
              <a:chExt cx="9159124" cy="5278536"/>
            </a:xfrm>
          </p:grpSpPr>
          <p:sp>
            <p:nvSpPr>
              <p:cNvPr id="297" name="Google Shape;297;p13"/>
              <p:cNvSpPr/>
              <p:nvPr/>
            </p:nvSpPr>
            <p:spPr>
              <a:xfrm>
                <a:off x="7802" y="1579464"/>
                <a:ext cx="9151561" cy="397764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058400" extrusionOk="0">
                    <a:moveTo>
                      <a:pt x="0" y="10058400"/>
                    </a:moveTo>
                    <a:lnTo>
                      <a:pt x="7772400" y="10058400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058400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39" y="6172200"/>
                <a:ext cx="9151561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47750" extrusionOk="0">
                    <a:moveTo>
                      <a:pt x="0" y="1047597"/>
                    </a:moveTo>
                    <a:lnTo>
                      <a:pt x="7772400" y="1047597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47597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7802" y="5613017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8711047" y="5613524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275167" y="1673423"/>
            <a:ext cx="4343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-US" sz="1800" b="1" u="sng" dirty="0">
                <a:solidFill>
                  <a:schemeClr val="bg2"/>
                </a:solidFill>
              </a:rPr>
              <a:t>First Semester			CR</a:t>
            </a:r>
            <a:endParaRPr sz="1800"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-US" sz="1800" dirty="0">
                <a:solidFill>
                  <a:schemeClr val="bg2"/>
                </a:solidFill>
              </a:rPr>
              <a:t>C-A Math			</a:t>
            </a:r>
            <a:r>
              <a:rPr lang="en-US" sz="1800" dirty="0" smtClean="0">
                <a:solidFill>
                  <a:schemeClr val="bg2"/>
                </a:solidFill>
              </a:rPr>
              <a:t>	HS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-US" sz="1800" dirty="0">
                <a:solidFill>
                  <a:schemeClr val="bg2"/>
                </a:solidFill>
              </a:rPr>
              <a:t>C-A Science		</a:t>
            </a:r>
            <a:r>
              <a:rPr lang="en-US" sz="1800" dirty="0" smtClean="0">
                <a:solidFill>
                  <a:schemeClr val="bg2"/>
                </a:solidFill>
              </a:rPr>
              <a:t>	HS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-US" sz="1800" dirty="0">
                <a:solidFill>
                  <a:schemeClr val="bg2"/>
                </a:solidFill>
              </a:rPr>
              <a:t>C-A English	</a:t>
            </a:r>
            <a:r>
              <a:rPr lang="en-US" sz="1800" dirty="0" smtClean="0">
                <a:solidFill>
                  <a:schemeClr val="bg2"/>
                </a:solidFill>
              </a:rPr>
              <a:t>	</a:t>
            </a:r>
            <a:r>
              <a:rPr lang="en-US" sz="1800" dirty="0">
                <a:solidFill>
                  <a:schemeClr val="bg2"/>
                </a:solidFill>
              </a:rPr>
              <a:t>	HS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-US" sz="1800" dirty="0">
                <a:solidFill>
                  <a:schemeClr val="bg2"/>
                </a:solidFill>
              </a:rPr>
              <a:t>*C-A Elective </a:t>
            </a:r>
            <a:r>
              <a:rPr lang="en-US" sz="1800" i="1" dirty="0">
                <a:solidFill>
                  <a:schemeClr val="bg2"/>
                </a:solidFill>
              </a:rPr>
              <a:t>(optional)</a:t>
            </a:r>
            <a:r>
              <a:rPr lang="en-US" sz="1800" dirty="0">
                <a:solidFill>
                  <a:schemeClr val="bg2"/>
                </a:solidFill>
              </a:rPr>
              <a:t>		HS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sz="1600" i="1" dirty="0">
                <a:solidFill>
                  <a:schemeClr val="bg2"/>
                </a:solidFill>
              </a:rPr>
              <a:t>  </a:t>
            </a:r>
            <a:r>
              <a:rPr lang="en-US" sz="1050" i="1" dirty="0">
                <a:solidFill>
                  <a:schemeClr val="bg2"/>
                </a:solidFill>
              </a:rPr>
              <a:t>Suggestions include PLTW – Pre-Engineering or Biomedical Sciences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 sz="18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-US" sz="1800" dirty="0">
                <a:solidFill>
                  <a:schemeClr val="bg2"/>
                </a:solidFill>
              </a:rPr>
              <a:t>UM-Flint EDM 100			  3</a:t>
            </a:r>
            <a:br>
              <a:rPr lang="en-US" sz="1800" dirty="0">
                <a:solidFill>
                  <a:schemeClr val="bg2"/>
                </a:solidFill>
              </a:rPr>
            </a:br>
            <a:r>
              <a:rPr lang="en-US" sz="1800" dirty="0">
                <a:solidFill>
                  <a:schemeClr val="bg2"/>
                </a:solidFill>
              </a:rPr>
              <a:t>  </a:t>
            </a:r>
            <a:r>
              <a:rPr lang="en-US" sz="1600" i="1" dirty="0">
                <a:solidFill>
                  <a:schemeClr val="bg2"/>
                </a:solidFill>
              </a:rPr>
              <a:t>Problem Solving for College Students</a:t>
            </a:r>
            <a:endParaRPr sz="16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-US" sz="1800" dirty="0">
                <a:solidFill>
                  <a:schemeClr val="bg2"/>
                </a:solidFill>
              </a:rPr>
              <a:t>UM-Flint COM 210			  3</a:t>
            </a:r>
            <a:br>
              <a:rPr lang="en-US" sz="18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  </a:t>
            </a:r>
            <a:r>
              <a:rPr lang="en-US" sz="1600" i="1" dirty="0">
                <a:solidFill>
                  <a:schemeClr val="bg2"/>
                </a:solidFill>
              </a:rPr>
              <a:t>Intro to Public Speaking</a:t>
            </a:r>
            <a:endParaRPr sz="1600" dirty="0">
              <a:solidFill>
                <a:schemeClr val="bg2"/>
              </a:solidFill>
            </a:endParaRPr>
          </a:p>
        </p:txBody>
      </p:sp>
      <p:sp>
        <p:nvSpPr>
          <p:cNvPr id="302" name="Google Shape;302;p13"/>
          <p:cNvSpPr txBox="1"/>
          <p:nvPr/>
        </p:nvSpPr>
        <p:spPr>
          <a:xfrm>
            <a:off x="4639733" y="1676284"/>
            <a:ext cx="4275667" cy="410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1" i="0" u="sng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Second Semester			CR</a:t>
            </a:r>
            <a:endParaRPr sz="18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C-A Math				HS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C-A Science			HS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C-A English			HS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*C-A Elective </a:t>
            </a:r>
            <a:r>
              <a:rPr lang="en-US" sz="18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	HS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None/>
            </a:pPr>
            <a:r>
              <a:rPr lang="en-US" sz="11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05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Suggestions include PLTW – Pre-Engineering or Biomedical Sciences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UM-Flint PHL 101			  3</a:t>
            </a:r>
            <a:b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6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Intro to Philosophy</a:t>
            </a:r>
            <a:endParaRPr sz="16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UM-Flint ENG 298			  3</a:t>
            </a:r>
            <a:b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6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Topics in Writing for the Sciences</a:t>
            </a:r>
            <a:endParaRPr sz="16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1600200" y="5181600"/>
            <a:ext cx="6019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*Additional cost applies for the optional C-A elective in grades 11 &amp; 12.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3"/>
          <p:cNvSpPr txBox="1">
            <a:spLocks noGrp="1"/>
          </p:cNvSpPr>
          <p:nvPr>
            <p:ph type="ctrTitle"/>
          </p:nvPr>
        </p:nvSpPr>
        <p:spPr>
          <a:xfrm>
            <a:off x="0" y="2"/>
            <a:ext cx="9144000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Verdana"/>
              <a:buNone/>
            </a:pPr>
            <a:r>
              <a:rPr lang="en-US" sz="3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CAEC 11</a:t>
            </a:r>
            <a:r>
              <a:rPr lang="en-US" sz="3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3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GRADE SAMPLE SCHEDULE</a:t>
            </a:r>
            <a:endParaRPr/>
          </a:p>
        </p:txBody>
      </p:sp>
      <p:sp>
        <p:nvSpPr>
          <p:cNvPr id="305" name="Google Shape;305;p13"/>
          <p:cNvSpPr txBox="1"/>
          <p:nvPr/>
        </p:nvSpPr>
        <p:spPr>
          <a:xfrm>
            <a:off x="5874676" y="5791148"/>
            <a:ext cx="288832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FFD7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umflint.edu/caec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3"/>
          <p:cNvSpPr txBox="1"/>
          <p:nvPr/>
        </p:nvSpPr>
        <p:spPr>
          <a:xfrm>
            <a:off x="152400" y="5799495"/>
            <a:ext cx="236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OF 202</a:t>
            </a:r>
            <a:r>
              <a:rPr lang="en-US" sz="2800" b="1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14"/>
          <p:cNvGrpSpPr/>
          <p:nvPr/>
        </p:nvGrpSpPr>
        <p:grpSpPr>
          <a:xfrm>
            <a:off x="0" y="1"/>
            <a:ext cx="9159363" cy="6857999"/>
            <a:chOff x="0" y="1"/>
            <a:chExt cx="9159363" cy="6857999"/>
          </a:xfrm>
        </p:grpSpPr>
        <p:sp>
          <p:nvSpPr>
            <p:cNvPr id="313" name="Google Shape;313;p14"/>
            <p:cNvSpPr/>
            <p:nvPr/>
          </p:nvSpPr>
          <p:spPr>
            <a:xfrm>
              <a:off x="0" y="1"/>
              <a:ext cx="9144000" cy="1517904"/>
            </a:xfrm>
            <a:custGeom>
              <a:avLst/>
              <a:gdLst/>
              <a:ahLst/>
              <a:cxnLst/>
              <a:rect l="l" t="t" r="r" b="b"/>
              <a:pathLst>
                <a:path w="3371850" h="4069079" extrusionOk="0">
                  <a:moveTo>
                    <a:pt x="0" y="4068572"/>
                  </a:moveTo>
                  <a:lnTo>
                    <a:pt x="3371850" y="4068572"/>
                  </a:lnTo>
                  <a:lnTo>
                    <a:pt x="3371850" y="0"/>
                  </a:lnTo>
                  <a:lnTo>
                    <a:pt x="0" y="0"/>
                  </a:lnTo>
                  <a:lnTo>
                    <a:pt x="0" y="406857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4" name="Google Shape;314;p14"/>
            <p:cNvGrpSpPr/>
            <p:nvPr/>
          </p:nvGrpSpPr>
          <p:grpSpPr>
            <a:xfrm>
              <a:off x="239" y="1579464"/>
              <a:ext cx="9159124" cy="5278536"/>
              <a:chOff x="239" y="1579464"/>
              <a:chExt cx="9159124" cy="5278536"/>
            </a:xfrm>
          </p:grpSpPr>
          <p:sp>
            <p:nvSpPr>
              <p:cNvPr id="315" name="Google Shape;315;p14"/>
              <p:cNvSpPr/>
              <p:nvPr/>
            </p:nvSpPr>
            <p:spPr>
              <a:xfrm>
                <a:off x="7802" y="1579464"/>
                <a:ext cx="9151561" cy="397764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058400" extrusionOk="0">
                    <a:moveTo>
                      <a:pt x="0" y="10058400"/>
                    </a:moveTo>
                    <a:lnTo>
                      <a:pt x="7772400" y="10058400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058400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4"/>
              <p:cNvSpPr/>
              <p:nvPr/>
            </p:nvSpPr>
            <p:spPr>
              <a:xfrm>
                <a:off x="239" y="6172200"/>
                <a:ext cx="9151561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47750" extrusionOk="0">
                    <a:moveTo>
                      <a:pt x="0" y="1047597"/>
                    </a:moveTo>
                    <a:lnTo>
                      <a:pt x="7772400" y="1047597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47597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4"/>
              <p:cNvSpPr/>
              <p:nvPr/>
            </p:nvSpPr>
            <p:spPr>
              <a:xfrm>
                <a:off x="7802" y="5613017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4"/>
              <p:cNvSpPr/>
              <p:nvPr/>
            </p:nvSpPr>
            <p:spPr>
              <a:xfrm>
                <a:off x="8711047" y="5613524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9" name="Google Shape;319;p14"/>
          <p:cNvSpPr txBox="1">
            <a:spLocks noGrp="1"/>
          </p:cNvSpPr>
          <p:nvPr>
            <p:ph type="subTitle" idx="1"/>
          </p:nvPr>
        </p:nvSpPr>
        <p:spPr>
          <a:xfrm>
            <a:off x="304800" y="1524000"/>
            <a:ext cx="4267200" cy="329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en-US" sz="2000" b="1" u="sng" dirty="0">
                <a:solidFill>
                  <a:srgbClr val="002060"/>
                </a:solidFill>
              </a:rPr>
              <a:t>First Semester			CR</a:t>
            </a:r>
            <a:endParaRPr sz="2000" b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sz="1600" dirty="0">
                <a:solidFill>
                  <a:srgbClr val="002060"/>
                </a:solidFill>
              </a:rPr>
              <a:t>C-A Math				HS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sz="1600" dirty="0">
                <a:solidFill>
                  <a:srgbClr val="002060"/>
                </a:solidFill>
              </a:rPr>
              <a:t>C-A English				HS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sz="1600" dirty="0">
                <a:solidFill>
                  <a:srgbClr val="002060"/>
                </a:solidFill>
              </a:rPr>
              <a:t>C-A Elective			HS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sz="1600" dirty="0">
                <a:solidFill>
                  <a:srgbClr val="002060"/>
                </a:solidFill>
              </a:rPr>
              <a:t>*C-A Elective </a:t>
            </a:r>
            <a:r>
              <a:rPr lang="en-US" sz="1600" i="1" dirty="0">
                <a:solidFill>
                  <a:srgbClr val="002060"/>
                </a:solidFill>
              </a:rPr>
              <a:t>(optional)</a:t>
            </a:r>
            <a:r>
              <a:rPr lang="en-US" sz="1600" dirty="0">
                <a:solidFill>
                  <a:srgbClr val="002060"/>
                </a:solidFill>
              </a:rPr>
              <a:t>		HS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None/>
            </a:pPr>
            <a:r>
              <a:rPr lang="en-US" sz="1100" i="1" dirty="0">
                <a:solidFill>
                  <a:srgbClr val="002060"/>
                </a:solidFill>
              </a:rPr>
              <a:t> Suggestions include PLTW – Pre-Engineering or Biomedical Sciences</a:t>
            </a:r>
            <a:endParaRPr sz="11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 sz="18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sz="1600" dirty="0">
                <a:solidFill>
                  <a:srgbClr val="002060"/>
                </a:solidFill>
              </a:rPr>
              <a:t>UM-Flint BIO 104			  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sz="1600" i="1" dirty="0">
                <a:solidFill>
                  <a:srgbClr val="002060"/>
                </a:solidFill>
              </a:rPr>
              <a:t>  </a:t>
            </a:r>
            <a:r>
              <a:rPr lang="en-US" sz="1400" i="1" dirty="0">
                <a:solidFill>
                  <a:srgbClr val="002060"/>
                </a:solidFill>
              </a:rPr>
              <a:t>Intro to Human Biology</a:t>
            </a:r>
            <a:r>
              <a:rPr lang="en-US" sz="1600" dirty="0">
                <a:solidFill>
                  <a:srgbClr val="002060"/>
                </a:solidFill>
              </a:rPr>
              <a:t>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sz="1600" dirty="0">
                <a:solidFill>
                  <a:srgbClr val="002060"/>
                </a:solidFill>
              </a:rPr>
              <a:t>UM-Flint PHL 168			  3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  </a:t>
            </a:r>
            <a:r>
              <a:rPr lang="en-US" sz="1400" i="1" dirty="0">
                <a:solidFill>
                  <a:srgbClr val="002060"/>
                </a:solidFill>
              </a:rPr>
              <a:t>Philosophy of Bioethics</a:t>
            </a:r>
            <a:endParaRPr sz="16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 sz="18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sz="1600" dirty="0">
                <a:solidFill>
                  <a:srgbClr val="002060"/>
                </a:solidFill>
              </a:rPr>
              <a:t>UM-Flint COM 200			  3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sz="1600" i="1" dirty="0">
                <a:solidFill>
                  <a:srgbClr val="002060"/>
                </a:solidFill>
              </a:rPr>
              <a:t>  </a:t>
            </a:r>
            <a:r>
              <a:rPr lang="en-US" sz="1400" i="1" dirty="0">
                <a:solidFill>
                  <a:srgbClr val="002060"/>
                </a:solidFill>
              </a:rPr>
              <a:t>Introduction to Human Communication</a:t>
            </a:r>
            <a:r>
              <a:rPr lang="en-US" sz="1600" dirty="0">
                <a:solidFill>
                  <a:srgbClr val="002060"/>
                </a:solidFill>
              </a:rPr>
              <a:t>	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</a:pPr>
            <a:r>
              <a:rPr lang="en-US" sz="1600" dirty="0">
                <a:solidFill>
                  <a:srgbClr val="002060"/>
                </a:solidFill>
              </a:rPr>
              <a:t>UM-Flint HIS 114			  3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  </a:t>
            </a:r>
            <a:r>
              <a:rPr lang="en-US" sz="1400" i="1" dirty="0">
                <a:solidFill>
                  <a:srgbClr val="002060"/>
                </a:solidFill>
              </a:rPr>
              <a:t>20</a:t>
            </a:r>
            <a:r>
              <a:rPr lang="en-US" sz="1400" i="1" baseline="30000" dirty="0">
                <a:solidFill>
                  <a:srgbClr val="002060"/>
                </a:solidFill>
              </a:rPr>
              <a:t>th</a:t>
            </a:r>
            <a:r>
              <a:rPr lang="en-US" sz="1400" i="1" dirty="0">
                <a:solidFill>
                  <a:srgbClr val="002060"/>
                </a:solidFill>
              </a:rPr>
              <a:t> Century World History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</a:pPr>
            <a:endParaRPr sz="1400" i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320" name="Google Shape;320;p14"/>
          <p:cNvSpPr txBox="1"/>
          <p:nvPr/>
        </p:nvSpPr>
        <p:spPr>
          <a:xfrm>
            <a:off x="4648200" y="1526975"/>
            <a:ext cx="4267200" cy="329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i="0" u="sng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Second Semester			CR</a:t>
            </a:r>
            <a:endParaRPr sz="20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C-A Math				HS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C-A English				HS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C-A Elective			HS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*C-A Elective </a:t>
            </a:r>
            <a:r>
              <a:rPr lang="en-US" sz="16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	HS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None/>
            </a:pPr>
            <a:r>
              <a:rPr lang="en-US" sz="11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Suggestions include PLTW – Pre-Engineering or Biomedical Sciences</a:t>
            </a:r>
            <a:endParaRPr sz="11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UM-Flint HCR 206			 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-US" sz="16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Health Science Applications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UM-Flint BIO 307			  4</a:t>
            </a:r>
            <a:b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Topics in Human Anatomy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UM-Flint ARH 112			 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-US" sz="16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History of Renaissance to Modern Art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UM-Flint PSY 100			  3</a:t>
            </a:r>
            <a:b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Introduction to Psychology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endParaRPr sz="1400" b="0" i="1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4"/>
          <p:cNvSpPr txBox="1"/>
          <p:nvPr/>
        </p:nvSpPr>
        <p:spPr>
          <a:xfrm>
            <a:off x="412810" y="3070933"/>
            <a:ext cx="3854390" cy="228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MEDICAL SCIENCES TRACK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4"/>
          <p:cNvSpPr txBox="1"/>
          <p:nvPr/>
        </p:nvSpPr>
        <p:spPr>
          <a:xfrm>
            <a:off x="4765088" y="3070933"/>
            <a:ext cx="3854390" cy="228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MEDICAL SCIENCES TRACK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4"/>
          <p:cNvSpPr txBox="1">
            <a:spLocks noGrp="1"/>
          </p:cNvSpPr>
          <p:nvPr>
            <p:ph type="ctrTitle"/>
          </p:nvPr>
        </p:nvSpPr>
        <p:spPr>
          <a:xfrm>
            <a:off x="0" y="2"/>
            <a:ext cx="9144000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Verdana"/>
              <a:buNone/>
            </a:pPr>
            <a:r>
              <a:rPr lang="en-US" sz="3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C-A STEM EC 12</a:t>
            </a:r>
            <a:r>
              <a:rPr lang="en-US" sz="3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3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GRADE SAMPLE SCHEDULE</a:t>
            </a:r>
            <a:endParaRPr/>
          </a:p>
        </p:txBody>
      </p:sp>
      <p:sp>
        <p:nvSpPr>
          <p:cNvPr id="324" name="Google Shape;324;p14"/>
          <p:cNvSpPr txBox="1"/>
          <p:nvPr/>
        </p:nvSpPr>
        <p:spPr>
          <a:xfrm>
            <a:off x="5874676" y="5791148"/>
            <a:ext cx="288832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FFD7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umflint.edu/caec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4"/>
          <p:cNvSpPr txBox="1"/>
          <p:nvPr/>
        </p:nvSpPr>
        <p:spPr>
          <a:xfrm>
            <a:off x="152400" y="5799495"/>
            <a:ext cx="236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OF 202</a:t>
            </a:r>
            <a:r>
              <a:rPr lang="en-US" sz="2800" b="1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402565" y="4284176"/>
            <a:ext cx="3854390" cy="228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HUMANITIES TRACK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4"/>
          <p:cNvSpPr txBox="1"/>
          <p:nvPr/>
        </p:nvSpPr>
        <p:spPr>
          <a:xfrm>
            <a:off x="4765088" y="4284176"/>
            <a:ext cx="3854390" cy="228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HUMANITIES TRACK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g1084b6e7b50_0_0"/>
          <p:cNvGrpSpPr/>
          <p:nvPr/>
        </p:nvGrpSpPr>
        <p:grpSpPr>
          <a:xfrm>
            <a:off x="0" y="1"/>
            <a:ext cx="9159803" cy="6858475"/>
            <a:chOff x="0" y="1"/>
            <a:chExt cx="9159803" cy="6858475"/>
          </a:xfrm>
        </p:grpSpPr>
        <p:sp>
          <p:nvSpPr>
            <p:cNvPr id="334" name="Google Shape;334;g1084b6e7b50_0_0"/>
            <p:cNvSpPr/>
            <p:nvPr/>
          </p:nvSpPr>
          <p:spPr>
            <a:xfrm>
              <a:off x="0" y="1"/>
              <a:ext cx="9146143" cy="1515732"/>
            </a:xfrm>
            <a:custGeom>
              <a:avLst/>
              <a:gdLst/>
              <a:ahLst/>
              <a:cxnLst/>
              <a:rect l="l" t="t" r="r" b="b"/>
              <a:pathLst>
                <a:path w="3371850" h="4069079" extrusionOk="0">
                  <a:moveTo>
                    <a:pt x="0" y="4068572"/>
                  </a:moveTo>
                  <a:lnTo>
                    <a:pt x="3371850" y="4068572"/>
                  </a:lnTo>
                  <a:lnTo>
                    <a:pt x="3371850" y="0"/>
                  </a:lnTo>
                  <a:lnTo>
                    <a:pt x="0" y="0"/>
                  </a:lnTo>
                  <a:lnTo>
                    <a:pt x="0" y="406857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5" name="Google Shape;335;g1084b6e7b50_0_0"/>
            <p:cNvGrpSpPr/>
            <p:nvPr/>
          </p:nvGrpSpPr>
          <p:grpSpPr>
            <a:xfrm>
              <a:off x="239" y="1579464"/>
              <a:ext cx="9159564" cy="5279012"/>
              <a:chOff x="239" y="1579464"/>
              <a:chExt cx="9159564" cy="5279012"/>
            </a:xfrm>
          </p:grpSpPr>
          <p:sp>
            <p:nvSpPr>
              <p:cNvPr id="336" name="Google Shape;336;g1084b6e7b50_0_0"/>
              <p:cNvSpPr/>
              <p:nvPr/>
            </p:nvSpPr>
            <p:spPr>
              <a:xfrm>
                <a:off x="7802" y="1579464"/>
                <a:ext cx="9152001" cy="3973068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058400" extrusionOk="0">
                    <a:moveTo>
                      <a:pt x="0" y="10058400"/>
                    </a:moveTo>
                    <a:lnTo>
                      <a:pt x="7772400" y="10058400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058400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g1084b6e7b50_0_0"/>
              <p:cNvSpPr/>
              <p:nvPr/>
            </p:nvSpPr>
            <p:spPr>
              <a:xfrm>
                <a:off x="239" y="6172200"/>
                <a:ext cx="9152001" cy="686276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47750" extrusionOk="0">
                    <a:moveTo>
                      <a:pt x="0" y="1047597"/>
                    </a:moveTo>
                    <a:lnTo>
                      <a:pt x="7772400" y="1047597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47597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g1084b6e7b50_0_0"/>
              <p:cNvSpPr/>
              <p:nvPr/>
            </p:nvSpPr>
            <p:spPr>
              <a:xfrm>
                <a:off x="7802" y="5613017"/>
                <a:ext cx="9152001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g1084b6e7b50_0_0"/>
              <p:cNvSpPr/>
              <p:nvPr/>
            </p:nvSpPr>
            <p:spPr>
              <a:xfrm>
                <a:off x="8711047" y="5613524"/>
                <a:ext cx="441150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0" name="Google Shape;340;g1084b6e7b50_0_0"/>
          <p:cNvSpPr txBox="1">
            <a:spLocks noGrp="1"/>
          </p:cNvSpPr>
          <p:nvPr>
            <p:ph type="ctrTitle"/>
          </p:nvPr>
        </p:nvSpPr>
        <p:spPr>
          <a:xfrm>
            <a:off x="0" y="2"/>
            <a:ext cx="91440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Verdana"/>
              <a:buNone/>
            </a:pPr>
            <a:r>
              <a:rPr lang="en-US" sz="3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CAEC Teacher Prep </a:t>
            </a:r>
            <a:r>
              <a:rPr lang="en-US" sz="3200" b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12</a:t>
            </a:r>
            <a:r>
              <a:rPr lang="en-US" sz="3200" b="1" baseline="3000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3200" b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GRADE Option</a:t>
            </a:r>
            <a:r>
              <a:rPr lang="en-US" sz="3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341" name="Google Shape;341;g1084b6e7b50_0_0"/>
          <p:cNvSpPr txBox="1"/>
          <p:nvPr/>
        </p:nvSpPr>
        <p:spPr>
          <a:xfrm>
            <a:off x="5874676" y="5791148"/>
            <a:ext cx="2888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FFD7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umflint.edu/caec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1084b6e7b50_0_0"/>
          <p:cNvSpPr txBox="1"/>
          <p:nvPr/>
        </p:nvSpPr>
        <p:spPr>
          <a:xfrm>
            <a:off x="152400" y="5799495"/>
            <a:ext cx="236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OF 202</a:t>
            </a:r>
            <a:r>
              <a:rPr lang="en-US" sz="2800" b="1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1084b6e7b50_0_0"/>
          <p:cNvSpPr txBox="1">
            <a:spLocks noGrp="1"/>
          </p:cNvSpPr>
          <p:nvPr>
            <p:ph type="subTitle" idx="1"/>
          </p:nvPr>
        </p:nvSpPr>
        <p:spPr>
          <a:xfrm>
            <a:off x="228600" y="1788225"/>
            <a:ext cx="89154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4450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Arial"/>
              <a:buChar char="•"/>
            </a:pPr>
            <a:r>
              <a:rPr lang="en-US" sz="3500">
                <a:solidFill>
                  <a:srgbClr val="002060"/>
                </a:solidFill>
              </a:rPr>
              <a:t>New Teacher Prep focused program in development</a:t>
            </a:r>
            <a:endParaRPr sz="3500">
              <a:solidFill>
                <a:srgbClr val="002060"/>
              </a:solidFill>
            </a:endParaRPr>
          </a:p>
          <a:p>
            <a:pPr marL="457200" lvl="0" indent="-44450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002060"/>
              </a:buClr>
              <a:buSzPts val="3500"/>
              <a:buChar char="•"/>
            </a:pPr>
            <a:r>
              <a:rPr lang="en-US" sz="3500">
                <a:solidFill>
                  <a:srgbClr val="002060"/>
                </a:solidFill>
              </a:rPr>
              <a:t>Plan is for DEEP program in Fall 2022</a:t>
            </a:r>
            <a:endParaRPr sz="3500">
              <a:solidFill>
                <a:srgbClr val="002060"/>
              </a:solidFill>
            </a:endParaRPr>
          </a:p>
          <a:p>
            <a:pPr marL="457200" lvl="0" indent="-44450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002060"/>
              </a:buClr>
              <a:buSzPts val="3500"/>
              <a:buChar char="•"/>
            </a:pPr>
            <a:r>
              <a:rPr lang="en-US" sz="3500">
                <a:solidFill>
                  <a:srgbClr val="002060"/>
                </a:solidFill>
              </a:rPr>
              <a:t>Would be a senior option for early college students moving forward</a:t>
            </a:r>
            <a:endParaRPr sz="35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15"/>
          <p:cNvGrpSpPr/>
          <p:nvPr/>
        </p:nvGrpSpPr>
        <p:grpSpPr>
          <a:xfrm>
            <a:off x="0" y="1"/>
            <a:ext cx="9159363" cy="6857999"/>
            <a:chOff x="0" y="1"/>
            <a:chExt cx="9159363" cy="6857999"/>
          </a:xfrm>
        </p:grpSpPr>
        <p:sp>
          <p:nvSpPr>
            <p:cNvPr id="350" name="Google Shape;350;p15"/>
            <p:cNvSpPr/>
            <p:nvPr/>
          </p:nvSpPr>
          <p:spPr>
            <a:xfrm>
              <a:off x="0" y="1"/>
              <a:ext cx="9144000" cy="1517904"/>
            </a:xfrm>
            <a:custGeom>
              <a:avLst/>
              <a:gdLst/>
              <a:ahLst/>
              <a:cxnLst/>
              <a:rect l="l" t="t" r="r" b="b"/>
              <a:pathLst>
                <a:path w="3371850" h="4069079" extrusionOk="0">
                  <a:moveTo>
                    <a:pt x="0" y="4068572"/>
                  </a:moveTo>
                  <a:lnTo>
                    <a:pt x="3371850" y="4068572"/>
                  </a:lnTo>
                  <a:lnTo>
                    <a:pt x="3371850" y="0"/>
                  </a:lnTo>
                  <a:lnTo>
                    <a:pt x="0" y="0"/>
                  </a:lnTo>
                  <a:lnTo>
                    <a:pt x="0" y="406857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1" name="Google Shape;351;p15"/>
            <p:cNvGrpSpPr/>
            <p:nvPr/>
          </p:nvGrpSpPr>
          <p:grpSpPr>
            <a:xfrm>
              <a:off x="239" y="1579464"/>
              <a:ext cx="9159124" cy="5278536"/>
              <a:chOff x="239" y="1579464"/>
              <a:chExt cx="9159124" cy="5278536"/>
            </a:xfrm>
          </p:grpSpPr>
          <p:sp>
            <p:nvSpPr>
              <p:cNvPr id="352" name="Google Shape;352;p15"/>
              <p:cNvSpPr/>
              <p:nvPr/>
            </p:nvSpPr>
            <p:spPr>
              <a:xfrm>
                <a:off x="7802" y="1579464"/>
                <a:ext cx="9151561" cy="397764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058400" extrusionOk="0">
                    <a:moveTo>
                      <a:pt x="0" y="10058400"/>
                    </a:moveTo>
                    <a:lnTo>
                      <a:pt x="7772400" y="10058400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058400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5"/>
              <p:cNvSpPr/>
              <p:nvPr/>
            </p:nvSpPr>
            <p:spPr>
              <a:xfrm>
                <a:off x="239" y="6172200"/>
                <a:ext cx="9151561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47750" extrusionOk="0">
                    <a:moveTo>
                      <a:pt x="0" y="1047597"/>
                    </a:moveTo>
                    <a:lnTo>
                      <a:pt x="7772400" y="1047597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47597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5"/>
              <p:cNvSpPr/>
              <p:nvPr/>
            </p:nvSpPr>
            <p:spPr>
              <a:xfrm>
                <a:off x="7802" y="5613017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15"/>
              <p:cNvSpPr/>
              <p:nvPr/>
            </p:nvSpPr>
            <p:spPr>
              <a:xfrm>
                <a:off x="8711047" y="5613524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304800" y="2169112"/>
            <a:ext cx="4191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en-US" sz="2000" b="1" u="sng">
                <a:solidFill>
                  <a:srgbClr val="002060"/>
                </a:solidFill>
              </a:rPr>
              <a:t>First Semester			CR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-US" sz="1800">
                <a:solidFill>
                  <a:srgbClr val="002060"/>
                </a:solidFill>
              </a:rPr>
              <a:t>C-A World History 			</a:t>
            </a:r>
            <a:r>
              <a:rPr lang="en-US" sz="2000">
                <a:solidFill>
                  <a:schemeClr val="hlink"/>
                </a:solidFill>
              </a:rPr>
              <a:t>HS</a:t>
            </a:r>
            <a:endParaRPr sz="22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-US" sz="1400" i="1">
                <a:solidFill>
                  <a:srgbClr val="002060"/>
                </a:solidFill>
              </a:rPr>
              <a:t>or other required course</a:t>
            </a:r>
            <a:r>
              <a:rPr lang="en-US" sz="1600">
                <a:solidFill>
                  <a:srgbClr val="002060"/>
                </a:solidFill>
              </a:rPr>
              <a:t>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en-US" sz="2000">
                <a:solidFill>
                  <a:srgbClr val="002060"/>
                </a:solidFill>
              </a:rPr>
              <a:t>**UM-Flint Electives		12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357" name="Google Shape;357;p15"/>
          <p:cNvSpPr txBox="1"/>
          <p:nvPr/>
        </p:nvSpPr>
        <p:spPr>
          <a:xfrm>
            <a:off x="4648200" y="2133600"/>
            <a:ext cx="4191000" cy="262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Second Semester			CR</a:t>
            </a:r>
            <a:endParaRPr sz="2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**UM-Flint Electives		12 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5"/>
          <p:cNvSpPr/>
          <p:nvPr/>
        </p:nvSpPr>
        <p:spPr>
          <a:xfrm>
            <a:off x="457200" y="4378912"/>
            <a:ext cx="838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**UM-Flint electives to be selected based on student’s intended major. CAEC students are </a:t>
            </a:r>
            <a:r>
              <a:rPr lang="en-US" sz="1600" b="1" i="1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required</a:t>
            </a:r>
            <a:r>
              <a:rPr lang="en-US" sz="16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to complete a math related course at UM-Flint in the 13th year</a:t>
            </a:r>
            <a:r>
              <a:rPr lang="en-US" sz="1600" b="1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0" i="1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5"/>
          <p:cNvSpPr txBox="1">
            <a:spLocks noGrp="1"/>
          </p:cNvSpPr>
          <p:nvPr>
            <p:ph type="ctrTitle"/>
          </p:nvPr>
        </p:nvSpPr>
        <p:spPr>
          <a:xfrm>
            <a:off x="0" y="2"/>
            <a:ext cx="9144000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Verdana"/>
              <a:buNone/>
            </a:pPr>
            <a:r>
              <a:rPr lang="en-US" sz="3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C-A STEM EC 13</a:t>
            </a:r>
            <a:r>
              <a:rPr lang="en-US" sz="3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32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YEAR SAMPLE SCHEDULE</a:t>
            </a:r>
            <a:endParaRPr/>
          </a:p>
        </p:txBody>
      </p:sp>
      <p:sp>
        <p:nvSpPr>
          <p:cNvPr id="360" name="Google Shape;360;p15"/>
          <p:cNvSpPr txBox="1"/>
          <p:nvPr/>
        </p:nvSpPr>
        <p:spPr>
          <a:xfrm>
            <a:off x="5874676" y="5791148"/>
            <a:ext cx="288832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FFD7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umflint.edu/caec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5"/>
          <p:cNvSpPr txBox="1"/>
          <p:nvPr/>
        </p:nvSpPr>
        <p:spPr>
          <a:xfrm>
            <a:off x="152400" y="5799495"/>
            <a:ext cx="236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OF 202</a:t>
            </a:r>
            <a:r>
              <a:rPr lang="en-US" sz="2800" b="1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16"/>
          <p:cNvGrpSpPr/>
          <p:nvPr/>
        </p:nvGrpSpPr>
        <p:grpSpPr>
          <a:xfrm>
            <a:off x="0" y="0"/>
            <a:ext cx="9452721" cy="6786317"/>
            <a:chOff x="-3921" y="0"/>
            <a:chExt cx="9452721" cy="6786317"/>
          </a:xfrm>
        </p:grpSpPr>
        <p:grpSp>
          <p:nvGrpSpPr>
            <p:cNvPr id="368" name="Google Shape;368;p16"/>
            <p:cNvGrpSpPr/>
            <p:nvPr/>
          </p:nvGrpSpPr>
          <p:grpSpPr>
            <a:xfrm>
              <a:off x="-3921" y="0"/>
              <a:ext cx="9452721" cy="6786317"/>
              <a:chOff x="-3921" y="0"/>
              <a:chExt cx="9452721" cy="6786317"/>
            </a:xfrm>
          </p:grpSpPr>
          <p:pic>
            <p:nvPicPr>
              <p:cNvPr id="369" name="Google Shape;369;p1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1085273"/>
                <a:ext cx="9448800" cy="596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0" name="Google Shape;370;p16"/>
              <p:cNvSpPr/>
              <p:nvPr/>
            </p:nvSpPr>
            <p:spPr>
              <a:xfrm>
                <a:off x="307" y="6286065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6"/>
              <p:cNvSpPr/>
              <p:nvPr/>
            </p:nvSpPr>
            <p:spPr>
              <a:xfrm>
                <a:off x="8703552" y="6286572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6"/>
              <p:cNvSpPr/>
              <p:nvPr/>
            </p:nvSpPr>
            <p:spPr>
              <a:xfrm>
                <a:off x="-3921" y="1244983"/>
                <a:ext cx="9147921" cy="4965192"/>
              </a:xfrm>
              <a:custGeom>
                <a:avLst/>
                <a:gdLst/>
                <a:ahLst/>
                <a:cxnLst/>
                <a:rect l="l" t="t" r="r" b="b"/>
                <a:pathLst>
                  <a:path w="5070475" h="5055234" extrusionOk="0">
                    <a:moveTo>
                      <a:pt x="0" y="5055108"/>
                    </a:moveTo>
                    <a:lnTo>
                      <a:pt x="5070475" y="5055108"/>
                    </a:lnTo>
                    <a:lnTo>
                      <a:pt x="5070475" y="0"/>
                    </a:lnTo>
                    <a:lnTo>
                      <a:pt x="0" y="0"/>
                    </a:lnTo>
                    <a:lnTo>
                      <a:pt x="0" y="5055108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6"/>
              <p:cNvSpPr/>
              <p:nvPr/>
            </p:nvSpPr>
            <p:spPr>
              <a:xfrm>
                <a:off x="0" y="0"/>
                <a:ext cx="9144000" cy="1192658"/>
              </a:xfrm>
              <a:custGeom>
                <a:avLst/>
                <a:gdLst/>
                <a:ahLst/>
                <a:cxnLst/>
                <a:rect l="l" t="t" r="r" b="b"/>
                <a:pathLst>
                  <a:path w="2244725" h="2846070" extrusionOk="0">
                    <a:moveTo>
                      <a:pt x="0" y="2845473"/>
                    </a:moveTo>
                    <a:lnTo>
                      <a:pt x="2244725" y="2845473"/>
                    </a:lnTo>
                    <a:lnTo>
                      <a:pt x="2244725" y="0"/>
                    </a:lnTo>
                    <a:lnTo>
                      <a:pt x="0" y="0"/>
                    </a:lnTo>
                    <a:lnTo>
                      <a:pt x="0" y="2845473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4" name="Google Shape;374;p16"/>
            <p:cNvSpPr txBox="1"/>
            <p:nvPr/>
          </p:nvSpPr>
          <p:spPr>
            <a:xfrm>
              <a:off x="193431" y="6317162"/>
              <a:ext cx="43023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umflint.edu/k12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" name="Google Shape;375;p16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9144000" cy="118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Open Sans"/>
              <a:buNone/>
            </a:pPr>
            <a:r>
              <a:rPr lang="en-US" sz="5300" b="1">
                <a:solidFill>
                  <a:srgbClr val="002F62"/>
                </a:solidFill>
                <a:latin typeface="Open Sans"/>
                <a:ea typeface="Open Sans"/>
                <a:cs typeface="Open Sans"/>
                <a:sym typeface="Open Sans"/>
              </a:rPr>
              <a:t>Tuition, Fees, &amp; Textbooks</a:t>
            </a:r>
            <a:endParaRPr>
              <a:solidFill>
                <a:srgbClr val="002F62"/>
              </a:solidFill>
            </a:endParaRPr>
          </a:p>
        </p:txBody>
      </p:sp>
      <p:sp>
        <p:nvSpPr>
          <p:cNvPr id="376" name="Google Shape;376;p16"/>
          <p:cNvSpPr txBox="1"/>
          <p:nvPr/>
        </p:nvSpPr>
        <p:spPr>
          <a:xfrm>
            <a:off x="3089252" y="2452946"/>
            <a:ext cx="2190115" cy="103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Reduced Tuition (13 credits)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Mandatory Fees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Course Fees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Registration Fee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Less State Funding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6"/>
          <p:cNvSpPr txBox="1"/>
          <p:nvPr/>
        </p:nvSpPr>
        <p:spPr>
          <a:xfrm>
            <a:off x="3136352" y="3975810"/>
            <a:ext cx="2797500" cy="14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Estimated cost to student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$1,150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Textbooks additional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1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6"/>
          <p:cNvSpPr txBox="1"/>
          <p:nvPr/>
        </p:nvSpPr>
        <p:spPr>
          <a:xfrm>
            <a:off x="4644648" y="2447296"/>
            <a:ext cx="1289175" cy="13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$4,680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$254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$320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  waived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$4,100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6"/>
          <p:cNvSpPr txBox="1"/>
          <p:nvPr/>
        </p:nvSpPr>
        <p:spPr>
          <a:xfrm>
            <a:off x="2664776" y="1926037"/>
            <a:ext cx="3048000" cy="48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Med Sci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6"/>
          <p:cNvSpPr/>
          <p:nvPr/>
        </p:nvSpPr>
        <p:spPr>
          <a:xfrm rot="-355607">
            <a:off x="4976675" y="1850192"/>
            <a:ext cx="1160298" cy="5035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6"/>
          <p:cNvSpPr txBox="1"/>
          <p:nvPr/>
        </p:nvSpPr>
        <p:spPr>
          <a:xfrm rot="-355607">
            <a:off x="4928697" y="1861284"/>
            <a:ext cx="124171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$7,150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VALUE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16"/>
          <p:cNvSpPr txBox="1"/>
          <p:nvPr/>
        </p:nvSpPr>
        <p:spPr>
          <a:xfrm>
            <a:off x="6157551" y="2452070"/>
            <a:ext cx="2162264" cy="101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Reduced Tuition (12 credits)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Mandatory Fees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Course Fees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Registration Fee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Less State Funding    </a:t>
            </a:r>
            <a:r>
              <a:rPr lang="en-US" sz="11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4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6"/>
          <p:cNvSpPr txBox="1"/>
          <p:nvPr/>
        </p:nvSpPr>
        <p:spPr>
          <a:xfrm>
            <a:off x="6286138" y="3990681"/>
            <a:ext cx="2727784" cy="590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Estimated cost to student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$500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Textbooks additional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6"/>
          <p:cNvSpPr txBox="1"/>
          <p:nvPr/>
        </p:nvSpPr>
        <p:spPr>
          <a:xfrm>
            <a:off x="7605399" y="2447449"/>
            <a:ext cx="1408522" cy="130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$4,320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$254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$10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  waived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$4,100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5" name="Google Shape;385;p16"/>
          <p:cNvCxnSpPr/>
          <p:nvPr/>
        </p:nvCxnSpPr>
        <p:spPr>
          <a:xfrm>
            <a:off x="197352" y="3898307"/>
            <a:ext cx="8730497" cy="19788"/>
          </a:xfrm>
          <a:prstGeom prst="straightConnector1">
            <a:avLst/>
          </a:prstGeom>
          <a:noFill/>
          <a:ln w="444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6" name="Google Shape;386;p16"/>
          <p:cNvSpPr txBox="1"/>
          <p:nvPr/>
        </p:nvSpPr>
        <p:spPr>
          <a:xfrm>
            <a:off x="6252870" y="1913489"/>
            <a:ext cx="1572442" cy="31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Humanities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6"/>
          <p:cNvSpPr/>
          <p:nvPr/>
        </p:nvSpPr>
        <p:spPr>
          <a:xfrm rot="-355607">
            <a:off x="7823293" y="1836783"/>
            <a:ext cx="1116570" cy="50457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6"/>
          <p:cNvSpPr txBox="1"/>
          <p:nvPr/>
        </p:nvSpPr>
        <p:spPr>
          <a:xfrm rot="-355607">
            <a:off x="7734429" y="1847440"/>
            <a:ext cx="1192423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$6,350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VALUE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16"/>
          <p:cNvSpPr txBox="1"/>
          <p:nvPr/>
        </p:nvSpPr>
        <p:spPr>
          <a:xfrm>
            <a:off x="91909" y="2400049"/>
            <a:ext cx="3447779" cy="154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Reduced Tuition (12 credits)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Mandatory Fees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Course Fees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Registration Fee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Less State Funding    		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6"/>
          <p:cNvSpPr txBox="1"/>
          <p:nvPr/>
        </p:nvSpPr>
        <p:spPr>
          <a:xfrm>
            <a:off x="216567" y="3966845"/>
            <a:ext cx="2715985" cy="148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Estimated cost to student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$500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Textbooks additional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1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6"/>
          <p:cNvSpPr txBox="1"/>
          <p:nvPr/>
        </p:nvSpPr>
        <p:spPr>
          <a:xfrm>
            <a:off x="1311374" y="2418088"/>
            <a:ext cx="1649700" cy="15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$4,320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$254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$15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  waived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$4,100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6"/>
          <p:cNvSpPr txBox="1"/>
          <p:nvPr/>
        </p:nvSpPr>
        <p:spPr>
          <a:xfrm>
            <a:off x="-332567" y="1873140"/>
            <a:ext cx="3048000" cy="48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EC Year 1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6"/>
          <p:cNvSpPr/>
          <p:nvPr/>
        </p:nvSpPr>
        <p:spPr>
          <a:xfrm rot="-355607">
            <a:off x="1979332" y="1797295"/>
            <a:ext cx="1160298" cy="5035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6"/>
          <p:cNvSpPr txBox="1"/>
          <p:nvPr/>
        </p:nvSpPr>
        <p:spPr>
          <a:xfrm rot="-355607">
            <a:off x="1931354" y="1808387"/>
            <a:ext cx="124171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$6,350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VALUE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7"/>
          <p:cNvGrpSpPr/>
          <p:nvPr/>
        </p:nvGrpSpPr>
        <p:grpSpPr>
          <a:xfrm>
            <a:off x="7802" y="1"/>
            <a:ext cx="9159363" cy="6857999"/>
            <a:chOff x="0" y="1"/>
            <a:chExt cx="9159363" cy="6857999"/>
          </a:xfrm>
        </p:grpSpPr>
        <p:sp>
          <p:nvSpPr>
            <p:cNvPr id="401" name="Google Shape;401;p17"/>
            <p:cNvSpPr/>
            <p:nvPr/>
          </p:nvSpPr>
          <p:spPr>
            <a:xfrm>
              <a:off x="0" y="1"/>
              <a:ext cx="9144000" cy="1517904"/>
            </a:xfrm>
            <a:custGeom>
              <a:avLst/>
              <a:gdLst/>
              <a:ahLst/>
              <a:cxnLst/>
              <a:rect l="l" t="t" r="r" b="b"/>
              <a:pathLst>
                <a:path w="3371850" h="4069079" extrusionOk="0">
                  <a:moveTo>
                    <a:pt x="0" y="4068572"/>
                  </a:moveTo>
                  <a:lnTo>
                    <a:pt x="3371850" y="4068572"/>
                  </a:lnTo>
                  <a:lnTo>
                    <a:pt x="3371850" y="0"/>
                  </a:lnTo>
                  <a:lnTo>
                    <a:pt x="0" y="0"/>
                  </a:lnTo>
                  <a:lnTo>
                    <a:pt x="0" y="406857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2" name="Google Shape;402;p17"/>
            <p:cNvGrpSpPr/>
            <p:nvPr/>
          </p:nvGrpSpPr>
          <p:grpSpPr>
            <a:xfrm>
              <a:off x="239" y="1579464"/>
              <a:ext cx="9159124" cy="5278536"/>
              <a:chOff x="239" y="1579464"/>
              <a:chExt cx="9159124" cy="5278536"/>
            </a:xfrm>
          </p:grpSpPr>
          <p:sp>
            <p:nvSpPr>
              <p:cNvPr id="403" name="Google Shape;403;p17"/>
              <p:cNvSpPr/>
              <p:nvPr/>
            </p:nvSpPr>
            <p:spPr>
              <a:xfrm>
                <a:off x="7802" y="1579464"/>
                <a:ext cx="9151561" cy="397764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058400" extrusionOk="0">
                    <a:moveTo>
                      <a:pt x="0" y="10058400"/>
                    </a:moveTo>
                    <a:lnTo>
                      <a:pt x="7772400" y="10058400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058400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7"/>
              <p:cNvSpPr/>
              <p:nvPr/>
            </p:nvSpPr>
            <p:spPr>
              <a:xfrm>
                <a:off x="239" y="6172200"/>
                <a:ext cx="9151561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47750" extrusionOk="0">
                    <a:moveTo>
                      <a:pt x="0" y="1047597"/>
                    </a:moveTo>
                    <a:lnTo>
                      <a:pt x="7772400" y="1047597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47597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7"/>
              <p:cNvSpPr/>
              <p:nvPr/>
            </p:nvSpPr>
            <p:spPr>
              <a:xfrm>
                <a:off x="7802" y="5613017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7"/>
              <p:cNvSpPr/>
              <p:nvPr/>
            </p:nvSpPr>
            <p:spPr>
              <a:xfrm>
                <a:off x="8711047" y="5613524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7" name="Google Shape;407;p17"/>
          <p:cNvSpPr txBox="1">
            <a:spLocks noGrp="1"/>
          </p:cNvSpPr>
          <p:nvPr>
            <p:ph type="subTitle" idx="1"/>
          </p:nvPr>
        </p:nvSpPr>
        <p:spPr>
          <a:xfrm>
            <a:off x="7563" y="1600200"/>
            <a:ext cx="9136437" cy="401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en-US">
                <a:solidFill>
                  <a:srgbClr val="002060"/>
                </a:solidFill>
              </a:rPr>
              <a:t>Cost of 50 credits for a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en-US">
                <a:solidFill>
                  <a:srgbClr val="002060"/>
                </a:solidFill>
              </a:rPr>
              <a:t>Traditional UM-Flint student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None/>
            </a:pPr>
            <a:r>
              <a:rPr lang="en-US" sz="3600" b="1">
                <a:solidFill>
                  <a:srgbClr val="002060"/>
                </a:solidFill>
              </a:rPr>
              <a:t>$25,775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b="1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en-US">
                <a:solidFill>
                  <a:srgbClr val="002060"/>
                </a:solidFill>
              </a:rPr>
              <a:t>Estimated cost of 50 credits for 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en-US" b="1">
                <a:solidFill>
                  <a:srgbClr val="002060"/>
                </a:solidFill>
              </a:rPr>
              <a:t>C-A STEM Early College </a:t>
            </a:r>
            <a:r>
              <a:rPr lang="en-US">
                <a:solidFill>
                  <a:srgbClr val="002060"/>
                </a:solidFill>
              </a:rPr>
              <a:t>student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None/>
            </a:pPr>
            <a:r>
              <a:rPr lang="en-US" sz="4800" b="1">
                <a:solidFill>
                  <a:srgbClr val="C00000"/>
                </a:solidFill>
              </a:rPr>
              <a:t>$2,000 + textbooks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None/>
            </a:pPr>
            <a:endParaRPr/>
          </a:p>
        </p:txBody>
      </p:sp>
      <p:cxnSp>
        <p:nvCxnSpPr>
          <p:cNvPr id="408" name="Google Shape;408;p17"/>
          <p:cNvCxnSpPr/>
          <p:nvPr/>
        </p:nvCxnSpPr>
        <p:spPr>
          <a:xfrm>
            <a:off x="2063970" y="3311243"/>
            <a:ext cx="5320860" cy="0"/>
          </a:xfrm>
          <a:prstGeom prst="straightConnector1">
            <a:avLst/>
          </a:prstGeom>
          <a:noFill/>
          <a:ln w="952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0" name="Google Shape;410;p17"/>
          <p:cNvSpPr txBox="1">
            <a:spLocks noGrp="1"/>
          </p:cNvSpPr>
          <p:nvPr>
            <p:ph type="ctrTitle"/>
          </p:nvPr>
        </p:nvSpPr>
        <p:spPr>
          <a:xfrm>
            <a:off x="0" y="2"/>
            <a:ext cx="9144000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Verdana"/>
              <a:buNone/>
            </a:pPr>
            <a:r>
              <a:rPr lang="en-US" sz="4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C-A STEM EC COST COMPARISON</a:t>
            </a:r>
            <a:endParaRPr/>
          </a:p>
        </p:txBody>
      </p:sp>
      <p:sp>
        <p:nvSpPr>
          <p:cNvPr id="411" name="Google Shape;411;p17"/>
          <p:cNvSpPr txBox="1"/>
          <p:nvPr/>
        </p:nvSpPr>
        <p:spPr>
          <a:xfrm>
            <a:off x="5874676" y="5791148"/>
            <a:ext cx="288832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FFD7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umflint.edu/caec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7"/>
          <p:cNvSpPr txBox="1"/>
          <p:nvPr/>
        </p:nvSpPr>
        <p:spPr>
          <a:xfrm>
            <a:off x="152400" y="5799495"/>
            <a:ext cx="236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OF 202</a:t>
            </a:r>
            <a:r>
              <a:rPr lang="en-US" sz="2800" b="1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18"/>
          <p:cNvGrpSpPr/>
          <p:nvPr/>
        </p:nvGrpSpPr>
        <p:grpSpPr>
          <a:xfrm>
            <a:off x="7802" y="1"/>
            <a:ext cx="9159363" cy="6857999"/>
            <a:chOff x="0" y="1"/>
            <a:chExt cx="9159363" cy="6857999"/>
          </a:xfrm>
        </p:grpSpPr>
        <p:sp>
          <p:nvSpPr>
            <p:cNvPr id="419" name="Google Shape;419;p18"/>
            <p:cNvSpPr/>
            <p:nvPr/>
          </p:nvSpPr>
          <p:spPr>
            <a:xfrm>
              <a:off x="0" y="1"/>
              <a:ext cx="9144000" cy="1517904"/>
            </a:xfrm>
            <a:custGeom>
              <a:avLst/>
              <a:gdLst/>
              <a:ahLst/>
              <a:cxnLst/>
              <a:rect l="l" t="t" r="r" b="b"/>
              <a:pathLst>
                <a:path w="3371850" h="4069079" extrusionOk="0">
                  <a:moveTo>
                    <a:pt x="0" y="4068572"/>
                  </a:moveTo>
                  <a:lnTo>
                    <a:pt x="3371850" y="4068572"/>
                  </a:lnTo>
                  <a:lnTo>
                    <a:pt x="3371850" y="0"/>
                  </a:lnTo>
                  <a:lnTo>
                    <a:pt x="0" y="0"/>
                  </a:lnTo>
                  <a:lnTo>
                    <a:pt x="0" y="406857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0" name="Google Shape;420;p18"/>
            <p:cNvGrpSpPr/>
            <p:nvPr/>
          </p:nvGrpSpPr>
          <p:grpSpPr>
            <a:xfrm>
              <a:off x="239" y="1579464"/>
              <a:ext cx="9159124" cy="5278536"/>
              <a:chOff x="239" y="1579464"/>
              <a:chExt cx="9159124" cy="5278536"/>
            </a:xfrm>
          </p:grpSpPr>
          <p:sp>
            <p:nvSpPr>
              <p:cNvPr id="421" name="Google Shape;421;p18"/>
              <p:cNvSpPr/>
              <p:nvPr/>
            </p:nvSpPr>
            <p:spPr>
              <a:xfrm>
                <a:off x="7802" y="1579464"/>
                <a:ext cx="9151561" cy="397764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058400" extrusionOk="0">
                    <a:moveTo>
                      <a:pt x="0" y="10058400"/>
                    </a:moveTo>
                    <a:lnTo>
                      <a:pt x="7772400" y="10058400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058400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8"/>
              <p:cNvSpPr/>
              <p:nvPr/>
            </p:nvSpPr>
            <p:spPr>
              <a:xfrm>
                <a:off x="239" y="6172200"/>
                <a:ext cx="9151561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47750" extrusionOk="0">
                    <a:moveTo>
                      <a:pt x="0" y="1047597"/>
                    </a:moveTo>
                    <a:lnTo>
                      <a:pt x="7772400" y="1047597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47597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8"/>
              <p:cNvSpPr/>
              <p:nvPr/>
            </p:nvSpPr>
            <p:spPr>
              <a:xfrm>
                <a:off x="7802" y="5613017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8"/>
              <p:cNvSpPr/>
              <p:nvPr/>
            </p:nvSpPr>
            <p:spPr>
              <a:xfrm>
                <a:off x="8711047" y="5613524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5" name="Google Shape;425;p18"/>
          <p:cNvSpPr txBox="1">
            <a:spLocks noGrp="1"/>
          </p:cNvSpPr>
          <p:nvPr>
            <p:ph type="subTitle" idx="1"/>
          </p:nvPr>
        </p:nvSpPr>
        <p:spPr>
          <a:xfrm>
            <a:off x="762000" y="1600200"/>
            <a:ext cx="8382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None/>
            </a:pPr>
            <a:r>
              <a:rPr lang="en-US" sz="3000">
                <a:solidFill>
                  <a:srgbClr val="002060"/>
                </a:solidFill>
              </a:rPr>
              <a:t>Some scholarships may be available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2060"/>
                </a:solidFill>
              </a:rPr>
              <a:t>Must Apply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2060"/>
                </a:solidFill>
              </a:rPr>
              <a:t>Based on Need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endParaRPr sz="30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None/>
            </a:pPr>
            <a:r>
              <a:rPr lang="en-US" sz="3000">
                <a:solidFill>
                  <a:srgbClr val="002060"/>
                </a:solidFill>
              </a:rPr>
              <a:t>Funds from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2060"/>
                </a:solidFill>
              </a:rPr>
              <a:t>University of Michigan-Flint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2060"/>
                </a:solidFill>
              </a:rPr>
              <a:t>Carman-Ainsworth Education Foundation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endParaRPr sz="300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endParaRPr sz="300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endParaRPr sz="3000">
              <a:solidFill>
                <a:srgbClr val="002060"/>
              </a:solidFill>
            </a:endParaRPr>
          </a:p>
        </p:txBody>
      </p:sp>
      <p:sp>
        <p:nvSpPr>
          <p:cNvPr id="426" name="Google Shape;426;p18"/>
          <p:cNvSpPr txBox="1"/>
          <p:nvPr/>
        </p:nvSpPr>
        <p:spPr>
          <a:xfrm>
            <a:off x="1524000" y="1981200"/>
            <a:ext cx="6400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8"/>
          <p:cNvSpPr txBox="1">
            <a:spLocks noGrp="1"/>
          </p:cNvSpPr>
          <p:nvPr>
            <p:ph type="ctrTitle"/>
          </p:nvPr>
        </p:nvSpPr>
        <p:spPr>
          <a:xfrm>
            <a:off x="0" y="2"/>
            <a:ext cx="9144000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Verdana"/>
              <a:buNone/>
            </a:pPr>
            <a:r>
              <a:rPr lang="en-US" sz="4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Carman-Ainsworth</a:t>
            </a:r>
            <a:br>
              <a:rPr lang="en-US" sz="4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Scholarships</a:t>
            </a:r>
            <a:endParaRPr/>
          </a:p>
        </p:txBody>
      </p:sp>
      <p:sp>
        <p:nvSpPr>
          <p:cNvPr id="428" name="Google Shape;428;p18"/>
          <p:cNvSpPr txBox="1"/>
          <p:nvPr/>
        </p:nvSpPr>
        <p:spPr>
          <a:xfrm>
            <a:off x="5874676" y="5791148"/>
            <a:ext cx="288832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FFD7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umflint.edu/caec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 txBox="1"/>
          <p:nvPr/>
        </p:nvSpPr>
        <p:spPr>
          <a:xfrm>
            <a:off x="152400" y="5799495"/>
            <a:ext cx="236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OF 202</a:t>
            </a:r>
            <a:r>
              <a:rPr lang="en-US" sz="2800" b="1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/>
          <p:nvPr/>
        </p:nvSpPr>
        <p:spPr>
          <a:xfrm>
            <a:off x="15604" y="4819269"/>
            <a:ext cx="912839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Could be up to 50% off out-of-pocket costs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-3921" y="0"/>
            <a:ext cx="9452721" cy="6786317"/>
            <a:chOff x="-3921" y="0"/>
            <a:chExt cx="9452721" cy="6786317"/>
          </a:xfrm>
        </p:grpSpPr>
        <p:grpSp>
          <p:nvGrpSpPr>
            <p:cNvPr id="104" name="Google Shape;104;p2"/>
            <p:cNvGrpSpPr/>
            <p:nvPr/>
          </p:nvGrpSpPr>
          <p:grpSpPr>
            <a:xfrm>
              <a:off x="-3921" y="0"/>
              <a:ext cx="9452721" cy="6786317"/>
              <a:chOff x="-3921" y="0"/>
              <a:chExt cx="9452721" cy="6786317"/>
            </a:xfrm>
          </p:grpSpPr>
          <p:pic>
            <p:nvPicPr>
              <p:cNvPr id="105" name="Google Shape;105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1085273"/>
                <a:ext cx="9448800" cy="596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" name="Google Shape;106;p2"/>
              <p:cNvSpPr/>
              <p:nvPr/>
            </p:nvSpPr>
            <p:spPr>
              <a:xfrm>
                <a:off x="307" y="6286065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8703552" y="6286572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-3921" y="1244983"/>
                <a:ext cx="9147921" cy="4965192"/>
              </a:xfrm>
              <a:custGeom>
                <a:avLst/>
                <a:gdLst/>
                <a:ahLst/>
                <a:cxnLst/>
                <a:rect l="l" t="t" r="r" b="b"/>
                <a:pathLst>
                  <a:path w="5070475" h="5055234" extrusionOk="0">
                    <a:moveTo>
                      <a:pt x="0" y="5055108"/>
                    </a:moveTo>
                    <a:lnTo>
                      <a:pt x="5070475" y="5055108"/>
                    </a:lnTo>
                    <a:lnTo>
                      <a:pt x="5070475" y="0"/>
                    </a:lnTo>
                    <a:lnTo>
                      <a:pt x="0" y="0"/>
                    </a:lnTo>
                    <a:lnTo>
                      <a:pt x="0" y="5055108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0" y="0"/>
                <a:ext cx="9144000" cy="1192658"/>
              </a:xfrm>
              <a:custGeom>
                <a:avLst/>
                <a:gdLst/>
                <a:ahLst/>
                <a:cxnLst/>
                <a:rect l="l" t="t" r="r" b="b"/>
                <a:pathLst>
                  <a:path w="2244725" h="2846070" extrusionOk="0">
                    <a:moveTo>
                      <a:pt x="0" y="2845473"/>
                    </a:moveTo>
                    <a:lnTo>
                      <a:pt x="2244725" y="2845473"/>
                    </a:lnTo>
                    <a:lnTo>
                      <a:pt x="2244725" y="0"/>
                    </a:lnTo>
                    <a:lnTo>
                      <a:pt x="0" y="0"/>
                    </a:lnTo>
                    <a:lnTo>
                      <a:pt x="0" y="2845473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" name="Google Shape;110;p2"/>
            <p:cNvSpPr txBox="1"/>
            <p:nvPr/>
          </p:nvSpPr>
          <p:spPr>
            <a:xfrm>
              <a:off x="193431" y="6317162"/>
              <a:ext cx="43023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umflint.edu/k12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2"/>
          <p:cNvSpPr txBox="1">
            <a:spLocks noGrp="1"/>
          </p:cNvSpPr>
          <p:nvPr>
            <p:ph type="ctrTitle"/>
          </p:nvPr>
        </p:nvSpPr>
        <p:spPr>
          <a:xfrm>
            <a:off x="-13316" y="-152400"/>
            <a:ext cx="9157316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pen Sans"/>
              <a:buNone/>
            </a:pPr>
            <a:r>
              <a:rPr lang="en-US" sz="4600" b="1">
                <a:solidFill>
                  <a:srgbClr val="002F62"/>
                </a:solidFill>
                <a:latin typeface="Open Sans"/>
                <a:ea typeface="Open Sans"/>
                <a:cs typeface="Open Sans"/>
                <a:sym typeface="Open Sans"/>
              </a:rPr>
              <a:t>Schools Participating</a:t>
            </a:r>
            <a:endParaRPr>
              <a:solidFill>
                <a:srgbClr val="002F62"/>
              </a:solidFill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58590" y="1756594"/>
            <a:ext cx="3751344" cy="413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Almont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Brandon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Brighton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Byron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Carman-Ainsworth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Clarkston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Clio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Dryden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Fenton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3505200" y="1783307"/>
            <a:ext cx="2743200" cy="413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Flushing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Fowlerville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Grand Blanc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Hartland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Holly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Howell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Imlay City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Lake Fenton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Lake Orion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6082311" y="1801044"/>
            <a:ext cx="3124200" cy="40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LakeVille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Lapeer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Linden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Montrose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North Branch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Pinckney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Powers Catholic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Swartz Creek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9"/>
          <p:cNvGrpSpPr/>
          <p:nvPr/>
        </p:nvGrpSpPr>
        <p:grpSpPr>
          <a:xfrm>
            <a:off x="23406" y="32239"/>
            <a:ext cx="9159363" cy="6857999"/>
            <a:chOff x="0" y="1"/>
            <a:chExt cx="9159363" cy="6857999"/>
          </a:xfrm>
        </p:grpSpPr>
        <p:sp>
          <p:nvSpPr>
            <p:cNvPr id="437" name="Google Shape;437;p19"/>
            <p:cNvSpPr/>
            <p:nvPr/>
          </p:nvSpPr>
          <p:spPr>
            <a:xfrm>
              <a:off x="0" y="1"/>
              <a:ext cx="9144000" cy="1517904"/>
            </a:xfrm>
            <a:custGeom>
              <a:avLst/>
              <a:gdLst/>
              <a:ahLst/>
              <a:cxnLst/>
              <a:rect l="l" t="t" r="r" b="b"/>
              <a:pathLst>
                <a:path w="3371850" h="4069079" extrusionOk="0">
                  <a:moveTo>
                    <a:pt x="0" y="4068572"/>
                  </a:moveTo>
                  <a:lnTo>
                    <a:pt x="3371850" y="4068572"/>
                  </a:lnTo>
                  <a:lnTo>
                    <a:pt x="3371850" y="0"/>
                  </a:lnTo>
                  <a:lnTo>
                    <a:pt x="0" y="0"/>
                  </a:lnTo>
                  <a:lnTo>
                    <a:pt x="0" y="406857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8" name="Google Shape;438;p19"/>
            <p:cNvGrpSpPr/>
            <p:nvPr/>
          </p:nvGrpSpPr>
          <p:grpSpPr>
            <a:xfrm>
              <a:off x="239" y="1579464"/>
              <a:ext cx="9159124" cy="5278536"/>
              <a:chOff x="239" y="1579464"/>
              <a:chExt cx="9159124" cy="5278536"/>
            </a:xfrm>
          </p:grpSpPr>
          <p:sp>
            <p:nvSpPr>
              <p:cNvPr id="439" name="Google Shape;439;p19"/>
              <p:cNvSpPr/>
              <p:nvPr/>
            </p:nvSpPr>
            <p:spPr>
              <a:xfrm>
                <a:off x="7802" y="1579464"/>
                <a:ext cx="9151561" cy="397764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058400" extrusionOk="0">
                    <a:moveTo>
                      <a:pt x="0" y="10058400"/>
                    </a:moveTo>
                    <a:lnTo>
                      <a:pt x="7772400" y="10058400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058400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9"/>
              <p:cNvSpPr/>
              <p:nvPr/>
            </p:nvSpPr>
            <p:spPr>
              <a:xfrm>
                <a:off x="239" y="6172200"/>
                <a:ext cx="9151561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47750" extrusionOk="0">
                    <a:moveTo>
                      <a:pt x="0" y="1047597"/>
                    </a:moveTo>
                    <a:lnTo>
                      <a:pt x="7772400" y="1047597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47597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9"/>
              <p:cNvSpPr/>
              <p:nvPr/>
            </p:nvSpPr>
            <p:spPr>
              <a:xfrm>
                <a:off x="7802" y="5613017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9"/>
              <p:cNvSpPr/>
              <p:nvPr/>
            </p:nvSpPr>
            <p:spPr>
              <a:xfrm>
                <a:off x="8711047" y="5613524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3" name="Google Shape;443;p19"/>
          <p:cNvSpPr txBox="1"/>
          <p:nvPr/>
        </p:nvSpPr>
        <p:spPr>
          <a:xfrm>
            <a:off x="533400" y="1752600"/>
            <a:ext cx="80772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UM-Flint Application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Student essays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 teacher recommendations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Discipline and attendance profile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Signed parent and student agreement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IEP or 504 documentation 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(if applicable)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9"/>
          <p:cNvSpPr/>
          <p:nvPr/>
        </p:nvSpPr>
        <p:spPr>
          <a:xfrm>
            <a:off x="-20515" y="1158825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910909"/>
                </a:solidFill>
                <a:latin typeface="Verdana"/>
                <a:ea typeface="Verdana"/>
                <a:cs typeface="Verdana"/>
                <a:sym typeface="Verdana"/>
              </a:rPr>
              <a:t>Application Deadline   Tuesday, January 25, 2022</a:t>
            </a:r>
            <a:endParaRPr sz="1200" b="1" i="0" u="none" strike="noStrike" cap="none">
              <a:solidFill>
                <a:srgbClr val="91090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5" name="Google Shape;445;p19"/>
          <p:cNvSpPr txBox="1">
            <a:spLocks noGrp="1"/>
          </p:cNvSpPr>
          <p:nvPr>
            <p:ph type="ctrTitle"/>
          </p:nvPr>
        </p:nvSpPr>
        <p:spPr>
          <a:xfrm>
            <a:off x="38769" y="152400"/>
            <a:ext cx="9144000" cy="91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erdana"/>
              <a:buNone/>
            </a:pPr>
            <a:r>
              <a:rPr lang="en-US" sz="40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C-A STEM EC </a:t>
            </a:r>
            <a:br>
              <a:rPr lang="en-US" sz="40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APPLICATION PROCESS</a:t>
            </a:r>
            <a:endParaRPr/>
          </a:p>
        </p:txBody>
      </p:sp>
      <p:sp>
        <p:nvSpPr>
          <p:cNvPr id="446" name="Google Shape;446;p19"/>
          <p:cNvSpPr txBox="1"/>
          <p:nvPr/>
        </p:nvSpPr>
        <p:spPr>
          <a:xfrm>
            <a:off x="5874676" y="5791148"/>
            <a:ext cx="288832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FFD7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umflint.edu/caec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9"/>
          <p:cNvSpPr txBox="1"/>
          <p:nvPr/>
        </p:nvSpPr>
        <p:spPr>
          <a:xfrm>
            <a:off x="152400" y="5799495"/>
            <a:ext cx="236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OF 202</a:t>
            </a:r>
            <a:r>
              <a:rPr lang="en-US" sz="2800" b="1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20"/>
          <p:cNvGrpSpPr/>
          <p:nvPr/>
        </p:nvGrpSpPr>
        <p:grpSpPr>
          <a:xfrm>
            <a:off x="-3921" y="0"/>
            <a:ext cx="9452721" cy="6786317"/>
            <a:chOff x="-3921" y="0"/>
            <a:chExt cx="9452721" cy="6786317"/>
          </a:xfrm>
        </p:grpSpPr>
        <p:grpSp>
          <p:nvGrpSpPr>
            <p:cNvPr id="454" name="Google Shape;454;p20"/>
            <p:cNvGrpSpPr/>
            <p:nvPr/>
          </p:nvGrpSpPr>
          <p:grpSpPr>
            <a:xfrm>
              <a:off x="-3921" y="0"/>
              <a:ext cx="9452721" cy="6786317"/>
              <a:chOff x="-3921" y="0"/>
              <a:chExt cx="9452721" cy="6786317"/>
            </a:xfrm>
          </p:grpSpPr>
          <p:pic>
            <p:nvPicPr>
              <p:cNvPr id="455" name="Google Shape;455;p2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1085273"/>
                <a:ext cx="9448800" cy="596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6" name="Google Shape;456;p20"/>
              <p:cNvSpPr/>
              <p:nvPr/>
            </p:nvSpPr>
            <p:spPr>
              <a:xfrm>
                <a:off x="307" y="6286065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20"/>
              <p:cNvSpPr/>
              <p:nvPr/>
            </p:nvSpPr>
            <p:spPr>
              <a:xfrm>
                <a:off x="8703552" y="6286572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0"/>
              <p:cNvSpPr/>
              <p:nvPr/>
            </p:nvSpPr>
            <p:spPr>
              <a:xfrm>
                <a:off x="-3921" y="1244983"/>
                <a:ext cx="9147921" cy="4965192"/>
              </a:xfrm>
              <a:custGeom>
                <a:avLst/>
                <a:gdLst/>
                <a:ahLst/>
                <a:cxnLst/>
                <a:rect l="l" t="t" r="r" b="b"/>
                <a:pathLst>
                  <a:path w="5070475" h="5055234" extrusionOk="0">
                    <a:moveTo>
                      <a:pt x="0" y="5055108"/>
                    </a:moveTo>
                    <a:lnTo>
                      <a:pt x="5070475" y="5055108"/>
                    </a:lnTo>
                    <a:lnTo>
                      <a:pt x="5070475" y="0"/>
                    </a:lnTo>
                    <a:lnTo>
                      <a:pt x="0" y="0"/>
                    </a:lnTo>
                    <a:lnTo>
                      <a:pt x="0" y="5055108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20"/>
              <p:cNvSpPr/>
              <p:nvPr/>
            </p:nvSpPr>
            <p:spPr>
              <a:xfrm>
                <a:off x="0" y="0"/>
                <a:ext cx="9144000" cy="1192658"/>
              </a:xfrm>
              <a:custGeom>
                <a:avLst/>
                <a:gdLst/>
                <a:ahLst/>
                <a:cxnLst/>
                <a:rect l="l" t="t" r="r" b="b"/>
                <a:pathLst>
                  <a:path w="2244725" h="2846070" extrusionOk="0">
                    <a:moveTo>
                      <a:pt x="0" y="2845473"/>
                    </a:moveTo>
                    <a:lnTo>
                      <a:pt x="2244725" y="2845473"/>
                    </a:lnTo>
                    <a:lnTo>
                      <a:pt x="2244725" y="0"/>
                    </a:lnTo>
                    <a:lnTo>
                      <a:pt x="0" y="0"/>
                    </a:lnTo>
                    <a:lnTo>
                      <a:pt x="0" y="2845473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0" name="Google Shape;460;p20"/>
            <p:cNvSpPr txBox="1"/>
            <p:nvPr/>
          </p:nvSpPr>
          <p:spPr>
            <a:xfrm>
              <a:off x="193431" y="6317162"/>
              <a:ext cx="43023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umflint.edu/k12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1" name="Google Shape;461;p20"/>
          <p:cNvSpPr txBox="1">
            <a:spLocks noGrp="1"/>
          </p:cNvSpPr>
          <p:nvPr>
            <p:ph type="ctrTitle"/>
          </p:nvPr>
        </p:nvSpPr>
        <p:spPr>
          <a:xfrm>
            <a:off x="-13316" y="0"/>
            <a:ext cx="9157316" cy="117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</a:pPr>
            <a:r>
              <a:rPr lang="en-US" sz="4800" b="1">
                <a:solidFill>
                  <a:srgbClr val="002F62"/>
                </a:solidFill>
                <a:latin typeface="Open Sans"/>
                <a:ea typeface="Open Sans"/>
                <a:cs typeface="Open Sans"/>
                <a:sym typeface="Open Sans"/>
              </a:rPr>
              <a:t>Freshman Merit Scholarship</a:t>
            </a:r>
            <a:endParaRPr>
              <a:solidFill>
                <a:srgbClr val="002F62"/>
              </a:solidFill>
            </a:endParaRPr>
          </a:p>
        </p:txBody>
      </p:sp>
      <p:pic>
        <p:nvPicPr>
          <p:cNvPr id="462" name="Google Shape;46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1531894"/>
            <a:ext cx="7165142" cy="4462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1"/>
          <p:cNvGrpSpPr/>
          <p:nvPr/>
        </p:nvGrpSpPr>
        <p:grpSpPr>
          <a:xfrm>
            <a:off x="0" y="0"/>
            <a:ext cx="9159363" cy="6857999"/>
            <a:chOff x="0" y="1"/>
            <a:chExt cx="9159363" cy="6857999"/>
          </a:xfrm>
        </p:grpSpPr>
        <p:sp>
          <p:nvSpPr>
            <p:cNvPr id="469" name="Google Shape;469;p21"/>
            <p:cNvSpPr/>
            <p:nvPr/>
          </p:nvSpPr>
          <p:spPr>
            <a:xfrm>
              <a:off x="0" y="1"/>
              <a:ext cx="9144000" cy="1517904"/>
            </a:xfrm>
            <a:custGeom>
              <a:avLst/>
              <a:gdLst/>
              <a:ahLst/>
              <a:cxnLst/>
              <a:rect l="l" t="t" r="r" b="b"/>
              <a:pathLst>
                <a:path w="3371850" h="4069079" extrusionOk="0">
                  <a:moveTo>
                    <a:pt x="0" y="4068572"/>
                  </a:moveTo>
                  <a:lnTo>
                    <a:pt x="3371850" y="4068572"/>
                  </a:lnTo>
                  <a:lnTo>
                    <a:pt x="3371850" y="0"/>
                  </a:lnTo>
                  <a:lnTo>
                    <a:pt x="0" y="0"/>
                  </a:lnTo>
                  <a:lnTo>
                    <a:pt x="0" y="406857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0" name="Google Shape;470;p21"/>
            <p:cNvGrpSpPr/>
            <p:nvPr/>
          </p:nvGrpSpPr>
          <p:grpSpPr>
            <a:xfrm>
              <a:off x="239" y="1579464"/>
              <a:ext cx="9159124" cy="5278536"/>
              <a:chOff x="239" y="1579464"/>
              <a:chExt cx="9159124" cy="5278536"/>
            </a:xfrm>
          </p:grpSpPr>
          <p:sp>
            <p:nvSpPr>
              <p:cNvPr id="471" name="Google Shape;471;p21"/>
              <p:cNvSpPr/>
              <p:nvPr/>
            </p:nvSpPr>
            <p:spPr>
              <a:xfrm>
                <a:off x="7802" y="1579464"/>
                <a:ext cx="9151561" cy="397764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058400" extrusionOk="0">
                    <a:moveTo>
                      <a:pt x="0" y="10058400"/>
                    </a:moveTo>
                    <a:lnTo>
                      <a:pt x="7772400" y="10058400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058400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21"/>
              <p:cNvSpPr/>
              <p:nvPr/>
            </p:nvSpPr>
            <p:spPr>
              <a:xfrm>
                <a:off x="239" y="6172200"/>
                <a:ext cx="9151561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47750" extrusionOk="0">
                    <a:moveTo>
                      <a:pt x="0" y="1047597"/>
                    </a:moveTo>
                    <a:lnTo>
                      <a:pt x="7772400" y="1047597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47597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21"/>
              <p:cNvSpPr/>
              <p:nvPr/>
            </p:nvSpPr>
            <p:spPr>
              <a:xfrm>
                <a:off x="7802" y="5613017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1"/>
              <p:cNvSpPr/>
              <p:nvPr/>
            </p:nvSpPr>
            <p:spPr>
              <a:xfrm>
                <a:off x="8711047" y="5613524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5" name="Google Shape;475;p21"/>
          <p:cNvSpPr/>
          <p:nvPr/>
        </p:nvSpPr>
        <p:spPr>
          <a:xfrm>
            <a:off x="5026238" y="1829164"/>
            <a:ext cx="3056141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JEFF SHUEL</a:t>
            </a:r>
            <a:endParaRPr sz="2000" b="0" i="0" u="none" strike="noStrike" cap="none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Program Manager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>
                <a:solidFill>
                  <a:srgbClr val="00206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jshuel@umich.edu</a:t>
            </a:r>
            <a:endParaRPr sz="1400" b="0" i="0" u="sng" strike="noStrike" cap="none">
              <a:solidFill>
                <a:srgbClr val="00206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1"/>
          <p:cNvSpPr/>
          <p:nvPr/>
        </p:nvSpPr>
        <p:spPr>
          <a:xfrm>
            <a:off x="5249968" y="1866088"/>
            <a:ext cx="31875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sng" strike="noStrike" cap="none">
              <a:solidFill>
                <a:srgbClr val="00206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77" name="Google Shape;477;p21"/>
          <p:cNvSpPr/>
          <p:nvPr/>
        </p:nvSpPr>
        <p:spPr>
          <a:xfrm>
            <a:off x="603353" y="3124200"/>
            <a:ext cx="36042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SHANAE DAWSON</a:t>
            </a:r>
            <a:endParaRPr sz="2000" b="0" i="0" u="none" strike="noStrike" cap="none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Administrative Specialist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>
                <a:solidFill>
                  <a:srgbClr val="00206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shanaed@umich.edu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1"/>
          <p:cNvSpPr/>
          <p:nvPr/>
        </p:nvSpPr>
        <p:spPr>
          <a:xfrm>
            <a:off x="4876800" y="3124200"/>
            <a:ext cx="3355018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JOY MURRAY</a:t>
            </a:r>
            <a:endParaRPr sz="2000" b="0" i="0" u="none" strike="noStrike" cap="none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Administrative Specialist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>
                <a:solidFill>
                  <a:srgbClr val="00206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jomurray@umich.edu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1"/>
          <p:cNvSpPr/>
          <p:nvPr/>
        </p:nvSpPr>
        <p:spPr>
          <a:xfrm>
            <a:off x="91440" y="1810173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Suzanne Knight</a:t>
            </a:r>
            <a:endParaRPr sz="2000" b="0" i="0" u="none" strike="noStrike" cap="none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Program Director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>
                <a:solidFill>
                  <a:srgbClr val="00206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suknight@umich.edu</a:t>
            </a:r>
            <a:endParaRPr sz="2000" b="0" i="0" u="sng" strike="noStrike" cap="non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80" name="Google Shape;480;p21"/>
          <p:cNvSpPr txBox="1">
            <a:spLocks noGrp="1"/>
          </p:cNvSpPr>
          <p:nvPr>
            <p:ph type="ctrTitle"/>
          </p:nvPr>
        </p:nvSpPr>
        <p:spPr>
          <a:xfrm>
            <a:off x="-21638" y="0"/>
            <a:ext cx="9165638" cy="151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erdana"/>
              <a:buNone/>
            </a:pPr>
            <a:r>
              <a:rPr lang="en-US" sz="4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CONTACT US</a:t>
            </a:r>
            <a:endParaRPr sz="37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1"/>
          <p:cNvSpPr txBox="1"/>
          <p:nvPr/>
        </p:nvSpPr>
        <p:spPr>
          <a:xfrm>
            <a:off x="7802" y="6168674"/>
            <a:ext cx="9165638" cy="689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umflint/k12  |  810-762-5987  |  Flint.K12@umich.edu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"/>
          <p:cNvGrpSpPr/>
          <p:nvPr/>
        </p:nvGrpSpPr>
        <p:grpSpPr>
          <a:xfrm>
            <a:off x="0" y="1"/>
            <a:ext cx="9159363" cy="6857999"/>
            <a:chOff x="0" y="1"/>
            <a:chExt cx="9159363" cy="6857999"/>
          </a:xfrm>
        </p:grpSpPr>
        <p:sp>
          <p:nvSpPr>
            <p:cNvPr id="121" name="Google Shape;121;p3"/>
            <p:cNvSpPr/>
            <p:nvPr/>
          </p:nvSpPr>
          <p:spPr>
            <a:xfrm>
              <a:off x="0" y="1"/>
              <a:ext cx="9144000" cy="1517904"/>
            </a:xfrm>
            <a:custGeom>
              <a:avLst/>
              <a:gdLst/>
              <a:ahLst/>
              <a:cxnLst/>
              <a:rect l="l" t="t" r="r" b="b"/>
              <a:pathLst>
                <a:path w="3371850" h="4069079" extrusionOk="0">
                  <a:moveTo>
                    <a:pt x="0" y="4068572"/>
                  </a:moveTo>
                  <a:lnTo>
                    <a:pt x="3371850" y="4068572"/>
                  </a:lnTo>
                  <a:lnTo>
                    <a:pt x="3371850" y="0"/>
                  </a:lnTo>
                  <a:lnTo>
                    <a:pt x="0" y="0"/>
                  </a:lnTo>
                  <a:lnTo>
                    <a:pt x="0" y="406857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" name="Google Shape;122;p3"/>
            <p:cNvGrpSpPr/>
            <p:nvPr/>
          </p:nvGrpSpPr>
          <p:grpSpPr>
            <a:xfrm>
              <a:off x="239" y="1579464"/>
              <a:ext cx="9159124" cy="5278536"/>
              <a:chOff x="239" y="1579464"/>
              <a:chExt cx="9159124" cy="5278536"/>
            </a:xfrm>
          </p:grpSpPr>
          <p:sp>
            <p:nvSpPr>
              <p:cNvPr id="123" name="Google Shape;123;p3"/>
              <p:cNvSpPr/>
              <p:nvPr/>
            </p:nvSpPr>
            <p:spPr>
              <a:xfrm>
                <a:off x="7802" y="1579464"/>
                <a:ext cx="9151561" cy="397764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058400" extrusionOk="0">
                    <a:moveTo>
                      <a:pt x="0" y="10058400"/>
                    </a:moveTo>
                    <a:lnTo>
                      <a:pt x="7772400" y="10058400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058400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239" y="6172200"/>
                <a:ext cx="9151561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47750" extrusionOk="0">
                    <a:moveTo>
                      <a:pt x="0" y="1047597"/>
                    </a:moveTo>
                    <a:lnTo>
                      <a:pt x="7772400" y="1047597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47597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7802" y="5613017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8711047" y="5613524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27" name="Google Shape;12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" y="5425"/>
              <a:ext cx="8858250" cy="1495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3"/>
          <p:cNvSpPr/>
          <p:nvPr/>
        </p:nvSpPr>
        <p:spPr>
          <a:xfrm>
            <a:off x="1143000" y="2166878"/>
            <a:ext cx="64008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UM-Flint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Carman-Ainsworth High School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introduce </a:t>
            </a: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Carman-Ainsworth STEM Early College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lang="en-US" sz="24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STEM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focused Early College will provide an opportunity for high school students to earn college credits in </a:t>
            </a: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high demand fields of </a:t>
            </a: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choice.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5874676" y="5791148"/>
            <a:ext cx="288832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FFD7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umflint.edu/caec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52400" y="5799495"/>
            <a:ext cx="236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OF 202</a:t>
            </a:r>
            <a:r>
              <a:rPr lang="en-US" sz="2800" b="1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4"/>
          <p:cNvGrpSpPr/>
          <p:nvPr/>
        </p:nvGrpSpPr>
        <p:grpSpPr>
          <a:xfrm>
            <a:off x="0" y="1"/>
            <a:ext cx="9159363" cy="6857999"/>
            <a:chOff x="0" y="1"/>
            <a:chExt cx="9159363" cy="6857999"/>
          </a:xfrm>
        </p:grpSpPr>
        <p:sp>
          <p:nvSpPr>
            <p:cNvPr id="137" name="Google Shape;137;p4"/>
            <p:cNvSpPr/>
            <p:nvPr/>
          </p:nvSpPr>
          <p:spPr>
            <a:xfrm>
              <a:off x="0" y="1"/>
              <a:ext cx="9144000" cy="1517904"/>
            </a:xfrm>
            <a:custGeom>
              <a:avLst/>
              <a:gdLst/>
              <a:ahLst/>
              <a:cxnLst/>
              <a:rect l="l" t="t" r="r" b="b"/>
              <a:pathLst>
                <a:path w="3371850" h="4069079" extrusionOk="0">
                  <a:moveTo>
                    <a:pt x="0" y="4068572"/>
                  </a:moveTo>
                  <a:lnTo>
                    <a:pt x="3371850" y="4068572"/>
                  </a:lnTo>
                  <a:lnTo>
                    <a:pt x="3371850" y="0"/>
                  </a:lnTo>
                  <a:lnTo>
                    <a:pt x="0" y="0"/>
                  </a:lnTo>
                  <a:lnTo>
                    <a:pt x="0" y="406857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8" name="Google Shape;138;p4"/>
            <p:cNvGrpSpPr/>
            <p:nvPr/>
          </p:nvGrpSpPr>
          <p:grpSpPr>
            <a:xfrm>
              <a:off x="239" y="1579464"/>
              <a:ext cx="9159124" cy="5278536"/>
              <a:chOff x="239" y="1579464"/>
              <a:chExt cx="9159124" cy="5278536"/>
            </a:xfrm>
          </p:grpSpPr>
          <p:sp>
            <p:nvSpPr>
              <p:cNvPr id="139" name="Google Shape;139;p4"/>
              <p:cNvSpPr/>
              <p:nvPr/>
            </p:nvSpPr>
            <p:spPr>
              <a:xfrm>
                <a:off x="7802" y="1579464"/>
                <a:ext cx="9151561" cy="397764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058400" extrusionOk="0">
                    <a:moveTo>
                      <a:pt x="0" y="10058400"/>
                    </a:moveTo>
                    <a:lnTo>
                      <a:pt x="7772400" y="10058400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058400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239" y="6172200"/>
                <a:ext cx="9151561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47750" extrusionOk="0">
                    <a:moveTo>
                      <a:pt x="0" y="1047597"/>
                    </a:moveTo>
                    <a:lnTo>
                      <a:pt x="7772400" y="1047597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47597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7802" y="5613017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711047" y="5613524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3" name="Google Shape;143;p4"/>
          <p:cNvSpPr/>
          <p:nvPr/>
        </p:nvSpPr>
        <p:spPr>
          <a:xfrm rot="-204856">
            <a:off x="-37416" y="1858927"/>
            <a:ext cx="9149028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910909"/>
                </a:solidFill>
                <a:latin typeface="Verdana"/>
                <a:ea typeface="Verdana"/>
                <a:cs typeface="Verdana"/>
                <a:sym typeface="Verdana"/>
              </a:rPr>
              <a:t>A C-A Dual Enrolled student is a UM-Flint college student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91090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910909"/>
                </a:solidFill>
                <a:latin typeface="Verdana"/>
                <a:ea typeface="Verdana"/>
                <a:cs typeface="Verdana"/>
                <a:sym typeface="Verdana"/>
              </a:rPr>
              <a:t>that happens to still be in high school!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>
            <a:spLocks noGrp="1"/>
          </p:cNvSpPr>
          <p:nvPr>
            <p:ph type="ctrTitle"/>
          </p:nvPr>
        </p:nvSpPr>
        <p:spPr>
          <a:xfrm>
            <a:off x="0" y="2"/>
            <a:ext cx="9143999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Verdana"/>
              <a:buNone/>
            </a:pPr>
            <a:r>
              <a:rPr lang="en-US" sz="2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WHAT IS A DUAL ENROLLED STUDENT?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5874676" y="5791148"/>
            <a:ext cx="288832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FFD7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umflint.edu/caec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152400" y="5799495"/>
            <a:ext cx="236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OF 202</a:t>
            </a:r>
            <a:r>
              <a:rPr lang="en-US" sz="2800" b="1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5"/>
          <p:cNvGrpSpPr/>
          <p:nvPr/>
        </p:nvGrpSpPr>
        <p:grpSpPr>
          <a:xfrm>
            <a:off x="0" y="1"/>
            <a:ext cx="9159363" cy="6857999"/>
            <a:chOff x="0" y="1"/>
            <a:chExt cx="9159363" cy="6857999"/>
          </a:xfrm>
        </p:grpSpPr>
        <p:sp>
          <p:nvSpPr>
            <p:cNvPr id="153" name="Google Shape;153;p5"/>
            <p:cNvSpPr/>
            <p:nvPr/>
          </p:nvSpPr>
          <p:spPr>
            <a:xfrm>
              <a:off x="0" y="1"/>
              <a:ext cx="9144000" cy="1517904"/>
            </a:xfrm>
            <a:custGeom>
              <a:avLst/>
              <a:gdLst/>
              <a:ahLst/>
              <a:cxnLst/>
              <a:rect l="l" t="t" r="r" b="b"/>
              <a:pathLst>
                <a:path w="3371850" h="4069079" extrusionOk="0">
                  <a:moveTo>
                    <a:pt x="0" y="4068572"/>
                  </a:moveTo>
                  <a:lnTo>
                    <a:pt x="3371850" y="4068572"/>
                  </a:lnTo>
                  <a:lnTo>
                    <a:pt x="3371850" y="0"/>
                  </a:lnTo>
                  <a:lnTo>
                    <a:pt x="0" y="0"/>
                  </a:lnTo>
                  <a:lnTo>
                    <a:pt x="0" y="406857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" name="Google Shape;154;p5"/>
            <p:cNvGrpSpPr/>
            <p:nvPr/>
          </p:nvGrpSpPr>
          <p:grpSpPr>
            <a:xfrm>
              <a:off x="239" y="1579464"/>
              <a:ext cx="9159124" cy="5278536"/>
              <a:chOff x="239" y="1579464"/>
              <a:chExt cx="9159124" cy="5278536"/>
            </a:xfrm>
          </p:grpSpPr>
          <p:sp>
            <p:nvSpPr>
              <p:cNvPr id="155" name="Google Shape;155;p5"/>
              <p:cNvSpPr/>
              <p:nvPr/>
            </p:nvSpPr>
            <p:spPr>
              <a:xfrm>
                <a:off x="7802" y="1579464"/>
                <a:ext cx="9151561" cy="397764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058400" extrusionOk="0">
                    <a:moveTo>
                      <a:pt x="0" y="10058400"/>
                    </a:moveTo>
                    <a:lnTo>
                      <a:pt x="7772400" y="10058400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058400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239" y="6172200"/>
                <a:ext cx="9151561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47750" extrusionOk="0">
                    <a:moveTo>
                      <a:pt x="0" y="1047597"/>
                    </a:moveTo>
                    <a:lnTo>
                      <a:pt x="7772400" y="1047597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47597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7802" y="5613017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8711047" y="5613524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9" name="Google Shape;159;p5"/>
          <p:cNvSpPr txBox="1">
            <a:spLocks noGrp="1"/>
          </p:cNvSpPr>
          <p:nvPr>
            <p:ph type="subTitle" idx="1"/>
          </p:nvPr>
        </p:nvSpPr>
        <p:spPr>
          <a:xfrm>
            <a:off x="762000" y="1808513"/>
            <a:ext cx="7949047" cy="37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2800" b="1">
                <a:solidFill>
                  <a:srgbClr val="002060"/>
                </a:solidFill>
              </a:rPr>
              <a:t>Earn up to 50 transferable college credits (12-13 for DEEP)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1400" b="1">
              <a:solidFill>
                <a:srgbClr val="00206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2800" b="1">
                <a:solidFill>
                  <a:srgbClr val="002060"/>
                </a:solidFill>
              </a:rPr>
              <a:t>College classes taught at CAHS in 11</a:t>
            </a:r>
            <a:r>
              <a:rPr lang="en-US" sz="2800" b="1" baseline="30000">
                <a:solidFill>
                  <a:srgbClr val="002060"/>
                </a:solidFill>
              </a:rPr>
              <a:t>th</a:t>
            </a:r>
            <a:r>
              <a:rPr lang="en-US" sz="2800" b="1">
                <a:solidFill>
                  <a:srgbClr val="002060"/>
                </a:solidFill>
              </a:rPr>
              <a:t> and 12</a:t>
            </a:r>
            <a:r>
              <a:rPr lang="en-US" sz="2800" b="1" baseline="30000">
                <a:solidFill>
                  <a:srgbClr val="002060"/>
                </a:solidFill>
              </a:rPr>
              <a:t>th</a:t>
            </a:r>
            <a:r>
              <a:rPr lang="en-US" sz="2800" b="1">
                <a:solidFill>
                  <a:srgbClr val="002060"/>
                </a:solidFill>
              </a:rPr>
              <a:t> grade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1400" b="1">
              <a:solidFill>
                <a:srgbClr val="00206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2800" b="1">
                <a:solidFill>
                  <a:srgbClr val="002060"/>
                </a:solidFill>
              </a:rPr>
              <a:t>Ease the transition from high school to college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1400" b="1">
              <a:solidFill>
                <a:srgbClr val="00206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2800" b="1">
                <a:solidFill>
                  <a:srgbClr val="002060"/>
                </a:solidFill>
              </a:rPr>
              <a:t>Dedicated support staff to mentor students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1500" b="1">
              <a:solidFill>
                <a:srgbClr val="00206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2800" b="1">
                <a:solidFill>
                  <a:srgbClr val="002060"/>
                </a:solidFill>
              </a:rPr>
              <a:t>On site weekly tutoring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1400" b="1">
              <a:solidFill>
                <a:srgbClr val="00206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2800" b="1">
                <a:solidFill>
                  <a:srgbClr val="002060"/>
                </a:solidFill>
              </a:rPr>
              <a:t>Reduced financial burden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800" b="1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US" sz="1200" i="1">
                <a:solidFill>
                  <a:srgbClr val="002060"/>
                </a:solidFill>
              </a:rPr>
              <a:t>*Although UM-Flint credits are widely transferable, colleges and universities maintain their own credit transfer policies.</a:t>
            </a:r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ctrTitle"/>
          </p:nvPr>
        </p:nvSpPr>
        <p:spPr>
          <a:xfrm>
            <a:off x="0" y="2"/>
            <a:ext cx="9143999" cy="1529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erdana"/>
              <a:buNone/>
            </a:pPr>
            <a:r>
              <a:rPr lang="en-US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BENEFITS OF C-A STEM EC and DEEP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5874676" y="5791148"/>
            <a:ext cx="288832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FFD7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umflint.edu/caec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152400" y="5799495"/>
            <a:ext cx="236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OF 202</a:t>
            </a:r>
            <a:r>
              <a:rPr lang="en-US" sz="2800" b="1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6"/>
          <p:cNvGrpSpPr/>
          <p:nvPr/>
        </p:nvGrpSpPr>
        <p:grpSpPr>
          <a:xfrm>
            <a:off x="0" y="1"/>
            <a:ext cx="9159363" cy="6857999"/>
            <a:chOff x="0" y="1"/>
            <a:chExt cx="9159363" cy="6857999"/>
          </a:xfrm>
        </p:grpSpPr>
        <p:sp>
          <p:nvSpPr>
            <p:cNvPr id="169" name="Google Shape;169;p6"/>
            <p:cNvSpPr/>
            <p:nvPr/>
          </p:nvSpPr>
          <p:spPr>
            <a:xfrm>
              <a:off x="0" y="1"/>
              <a:ext cx="9144000" cy="1517904"/>
            </a:xfrm>
            <a:custGeom>
              <a:avLst/>
              <a:gdLst/>
              <a:ahLst/>
              <a:cxnLst/>
              <a:rect l="l" t="t" r="r" b="b"/>
              <a:pathLst>
                <a:path w="3371850" h="4069079" extrusionOk="0">
                  <a:moveTo>
                    <a:pt x="0" y="4068572"/>
                  </a:moveTo>
                  <a:lnTo>
                    <a:pt x="3371850" y="4068572"/>
                  </a:lnTo>
                  <a:lnTo>
                    <a:pt x="3371850" y="0"/>
                  </a:lnTo>
                  <a:lnTo>
                    <a:pt x="0" y="0"/>
                  </a:lnTo>
                  <a:lnTo>
                    <a:pt x="0" y="406857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" name="Google Shape;170;p6"/>
            <p:cNvGrpSpPr/>
            <p:nvPr/>
          </p:nvGrpSpPr>
          <p:grpSpPr>
            <a:xfrm>
              <a:off x="239" y="1579464"/>
              <a:ext cx="9159124" cy="5278536"/>
              <a:chOff x="239" y="1579464"/>
              <a:chExt cx="9159124" cy="5278536"/>
            </a:xfrm>
          </p:grpSpPr>
          <p:sp>
            <p:nvSpPr>
              <p:cNvPr id="171" name="Google Shape;171;p6"/>
              <p:cNvSpPr/>
              <p:nvPr/>
            </p:nvSpPr>
            <p:spPr>
              <a:xfrm>
                <a:off x="7802" y="1579464"/>
                <a:ext cx="9151561" cy="397764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058400" extrusionOk="0">
                    <a:moveTo>
                      <a:pt x="0" y="10058400"/>
                    </a:moveTo>
                    <a:lnTo>
                      <a:pt x="7772400" y="10058400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058400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239" y="6172200"/>
                <a:ext cx="9151561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47750" extrusionOk="0">
                    <a:moveTo>
                      <a:pt x="0" y="1047597"/>
                    </a:moveTo>
                    <a:lnTo>
                      <a:pt x="7772400" y="1047597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47597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7802" y="5613017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8711047" y="5613524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5" name="Google Shape;175;p6"/>
          <p:cNvSpPr txBox="1">
            <a:spLocks noGrp="1"/>
          </p:cNvSpPr>
          <p:nvPr>
            <p:ph type="subTitle" idx="1"/>
          </p:nvPr>
        </p:nvSpPr>
        <p:spPr>
          <a:xfrm>
            <a:off x="342899" y="1709321"/>
            <a:ext cx="8458200" cy="3844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rgbClr val="002060"/>
                </a:solidFill>
              </a:rPr>
              <a:t>Commit to 3-year early college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 b="1">
              <a:solidFill>
                <a:srgbClr val="00206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rgbClr val="002060"/>
                </a:solidFill>
              </a:rPr>
              <a:t>Student transportation required for grade 13 college courses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 b="1">
              <a:solidFill>
                <a:srgbClr val="00206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rgbClr val="002060"/>
                </a:solidFill>
              </a:rPr>
              <a:t>Participate in senior activities with class of 2024 (including commencement)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 b="1">
              <a:solidFill>
                <a:srgbClr val="00206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rgbClr val="002060"/>
                </a:solidFill>
              </a:rPr>
              <a:t>All college courses count as high school credit too</a:t>
            </a: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ctrTitle"/>
          </p:nvPr>
        </p:nvSpPr>
        <p:spPr>
          <a:xfrm>
            <a:off x="0" y="2"/>
            <a:ext cx="9143999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erdana"/>
              <a:buNone/>
            </a:pPr>
            <a:r>
              <a:rPr lang="en-US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FACTS ABOUT C-A STEM EC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5874676" y="5791148"/>
            <a:ext cx="288832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FFD7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umflint.edu/caec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152400" y="5799495"/>
            <a:ext cx="236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OF 202</a:t>
            </a:r>
            <a:r>
              <a:rPr lang="en-US" sz="2800" b="1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-3921" y="0"/>
            <a:ext cx="9452721" cy="6786317"/>
            <a:chOff x="-3921" y="0"/>
            <a:chExt cx="9452721" cy="6786317"/>
          </a:xfrm>
        </p:grpSpPr>
        <p:grpSp>
          <p:nvGrpSpPr>
            <p:cNvPr id="185" name="Google Shape;185;p7"/>
            <p:cNvGrpSpPr/>
            <p:nvPr/>
          </p:nvGrpSpPr>
          <p:grpSpPr>
            <a:xfrm>
              <a:off x="-3921" y="0"/>
              <a:ext cx="9452721" cy="6786317"/>
              <a:chOff x="-3921" y="0"/>
              <a:chExt cx="9452721" cy="6786317"/>
            </a:xfrm>
          </p:grpSpPr>
          <p:pic>
            <p:nvPicPr>
              <p:cNvPr id="186" name="Google Shape;186;p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1085273"/>
                <a:ext cx="9448800" cy="596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7" name="Google Shape;187;p7"/>
              <p:cNvSpPr/>
              <p:nvPr/>
            </p:nvSpPr>
            <p:spPr>
              <a:xfrm>
                <a:off x="307" y="6286065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8703552" y="6286572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-3921" y="1244983"/>
                <a:ext cx="9147921" cy="4965192"/>
              </a:xfrm>
              <a:custGeom>
                <a:avLst/>
                <a:gdLst/>
                <a:ahLst/>
                <a:cxnLst/>
                <a:rect l="l" t="t" r="r" b="b"/>
                <a:pathLst>
                  <a:path w="5070475" h="5055234" extrusionOk="0">
                    <a:moveTo>
                      <a:pt x="0" y="5055108"/>
                    </a:moveTo>
                    <a:lnTo>
                      <a:pt x="5070475" y="5055108"/>
                    </a:lnTo>
                    <a:lnTo>
                      <a:pt x="5070475" y="0"/>
                    </a:lnTo>
                    <a:lnTo>
                      <a:pt x="0" y="0"/>
                    </a:lnTo>
                    <a:lnTo>
                      <a:pt x="0" y="5055108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0" y="0"/>
                <a:ext cx="9144000" cy="1192658"/>
              </a:xfrm>
              <a:custGeom>
                <a:avLst/>
                <a:gdLst/>
                <a:ahLst/>
                <a:cxnLst/>
                <a:rect l="l" t="t" r="r" b="b"/>
                <a:pathLst>
                  <a:path w="2244725" h="2846070" extrusionOk="0">
                    <a:moveTo>
                      <a:pt x="0" y="2845473"/>
                    </a:moveTo>
                    <a:lnTo>
                      <a:pt x="2244725" y="2845473"/>
                    </a:lnTo>
                    <a:lnTo>
                      <a:pt x="2244725" y="0"/>
                    </a:lnTo>
                    <a:lnTo>
                      <a:pt x="0" y="0"/>
                    </a:lnTo>
                    <a:lnTo>
                      <a:pt x="0" y="2845473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" name="Google Shape;191;p7"/>
            <p:cNvSpPr txBox="1"/>
            <p:nvPr/>
          </p:nvSpPr>
          <p:spPr>
            <a:xfrm>
              <a:off x="193431" y="6317162"/>
              <a:ext cx="43023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umflint.edu/k12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7"/>
          <p:cNvSpPr txBox="1">
            <a:spLocks noGrp="1"/>
          </p:cNvSpPr>
          <p:nvPr>
            <p:ph type="ctrTitle"/>
          </p:nvPr>
        </p:nvSpPr>
        <p:spPr>
          <a:xfrm>
            <a:off x="-13316" y="0"/>
            <a:ext cx="9157316" cy="12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Early College vs. DEEP</a:t>
            </a: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380999" y="1329973"/>
            <a:ext cx="8382001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Early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Must commit before Junior year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Take additional 13</a:t>
            </a:r>
            <a:r>
              <a:rPr lang="en-US" sz="2400" b="0" i="0" u="none" strike="noStrike" cap="none" baseline="30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year at UM-Flint campus while still receiving tuition reduction/assistance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Graduate from high school after 13</a:t>
            </a:r>
            <a:r>
              <a:rPr lang="en-US" sz="2400" b="0" i="0" u="none" strike="noStrike" cap="none" baseline="30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year with up to 50 college credits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DEEP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Seniors not participating in Early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Choose one of two programs offered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 13</a:t>
            </a:r>
            <a:r>
              <a:rPr lang="en-US" sz="2400" b="0" i="0" u="none" strike="noStrike" cap="none" baseline="30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Year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8"/>
          <p:cNvGrpSpPr/>
          <p:nvPr/>
        </p:nvGrpSpPr>
        <p:grpSpPr>
          <a:xfrm>
            <a:off x="0" y="1"/>
            <a:ext cx="9159363" cy="6857999"/>
            <a:chOff x="0" y="1"/>
            <a:chExt cx="9159363" cy="6857999"/>
          </a:xfrm>
        </p:grpSpPr>
        <p:sp>
          <p:nvSpPr>
            <p:cNvPr id="200" name="Google Shape;200;p8"/>
            <p:cNvSpPr/>
            <p:nvPr/>
          </p:nvSpPr>
          <p:spPr>
            <a:xfrm>
              <a:off x="0" y="1"/>
              <a:ext cx="9144000" cy="1517904"/>
            </a:xfrm>
            <a:custGeom>
              <a:avLst/>
              <a:gdLst/>
              <a:ahLst/>
              <a:cxnLst/>
              <a:rect l="l" t="t" r="r" b="b"/>
              <a:pathLst>
                <a:path w="3371850" h="4069079" extrusionOk="0">
                  <a:moveTo>
                    <a:pt x="0" y="4068572"/>
                  </a:moveTo>
                  <a:lnTo>
                    <a:pt x="3371850" y="4068572"/>
                  </a:lnTo>
                  <a:lnTo>
                    <a:pt x="3371850" y="0"/>
                  </a:lnTo>
                  <a:lnTo>
                    <a:pt x="0" y="0"/>
                  </a:lnTo>
                  <a:lnTo>
                    <a:pt x="0" y="406857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1" name="Google Shape;201;p8"/>
            <p:cNvGrpSpPr/>
            <p:nvPr/>
          </p:nvGrpSpPr>
          <p:grpSpPr>
            <a:xfrm>
              <a:off x="239" y="1579464"/>
              <a:ext cx="9159124" cy="5278536"/>
              <a:chOff x="239" y="1579464"/>
              <a:chExt cx="9159124" cy="5278536"/>
            </a:xfrm>
          </p:grpSpPr>
          <p:sp>
            <p:nvSpPr>
              <p:cNvPr id="202" name="Google Shape;202;p8"/>
              <p:cNvSpPr/>
              <p:nvPr/>
            </p:nvSpPr>
            <p:spPr>
              <a:xfrm>
                <a:off x="7802" y="1579464"/>
                <a:ext cx="9151561" cy="397764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058400" extrusionOk="0">
                    <a:moveTo>
                      <a:pt x="0" y="10058400"/>
                    </a:moveTo>
                    <a:lnTo>
                      <a:pt x="7772400" y="10058400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058400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39" y="6172200"/>
                <a:ext cx="9151561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47750" extrusionOk="0">
                    <a:moveTo>
                      <a:pt x="0" y="1047597"/>
                    </a:moveTo>
                    <a:lnTo>
                      <a:pt x="7772400" y="1047597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47597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7802" y="5613017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8711047" y="5613524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6" name="Google Shape;206;p8"/>
          <p:cNvSpPr txBox="1">
            <a:spLocks noGrp="1"/>
          </p:cNvSpPr>
          <p:nvPr>
            <p:ph type="subTitle" idx="1"/>
          </p:nvPr>
        </p:nvSpPr>
        <p:spPr>
          <a:xfrm>
            <a:off x="838200" y="1737610"/>
            <a:ext cx="7239000" cy="3877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US" sz="4000" b="1">
                <a:solidFill>
                  <a:srgbClr val="002060"/>
                </a:solidFill>
              </a:rPr>
              <a:t>Current CAHS sophomore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36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800" b="1">
              <a:solidFill>
                <a:srgbClr val="002060"/>
              </a:solidFill>
            </a:endParaRPr>
          </a:p>
          <a:p>
            <a:pPr marL="1376363" lvl="0" indent="-461963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‒"/>
            </a:pPr>
            <a:r>
              <a:rPr lang="en-US">
                <a:solidFill>
                  <a:srgbClr val="002060"/>
                </a:solidFill>
              </a:rPr>
              <a:t>Cumulative GPA 3.0+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153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900">
              <a:solidFill>
                <a:srgbClr val="002060"/>
              </a:solidFill>
            </a:endParaRPr>
          </a:p>
          <a:p>
            <a:pPr marL="1376363" lvl="0" indent="-461963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‒"/>
            </a:pPr>
            <a:r>
              <a:rPr lang="en-US">
                <a:solidFill>
                  <a:srgbClr val="002060"/>
                </a:solidFill>
              </a:rPr>
              <a:t>Record of excellent attendance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136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800">
              <a:solidFill>
                <a:srgbClr val="002060"/>
              </a:solidFill>
            </a:endParaRPr>
          </a:p>
          <a:p>
            <a:pPr marL="1376363" lvl="0" indent="-461963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‒"/>
            </a:pPr>
            <a:r>
              <a:rPr lang="en-US">
                <a:solidFill>
                  <a:srgbClr val="002060"/>
                </a:solidFill>
              </a:rPr>
              <a:t>Interest in post-secondary study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136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800">
              <a:solidFill>
                <a:srgbClr val="002060"/>
              </a:solidFill>
            </a:endParaRPr>
          </a:p>
          <a:p>
            <a:pPr marL="1376363" lvl="0" indent="-461963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‒"/>
            </a:pPr>
            <a:r>
              <a:rPr lang="en-US">
                <a:solidFill>
                  <a:srgbClr val="002060"/>
                </a:solidFill>
              </a:rPr>
              <a:t>Ready for college rigor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136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800">
              <a:solidFill>
                <a:srgbClr val="002060"/>
              </a:solidFill>
            </a:endParaRPr>
          </a:p>
          <a:p>
            <a:pPr marL="1376363" lvl="0" indent="-461963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‒"/>
            </a:pPr>
            <a:r>
              <a:rPr lang="en-US">
                <a:solidFill>
                  <a:srgbClr val="002060"/>
                </a:solidFill>
              </a:rPr>
              <a:t>Strong writing and reading skills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136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800">
              <a:solidFill>
                <a:srgbClr val="002060"/>
              </a:solidFill>
            </a:endParaRPr>
          </a:p>
          <a:p>
            <a:pPr marL="1376363" lvl="0" indent="-461963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‒"/>
            </a:pPr>
            <a:r>
              <a:rPr lang="en-US">
                <a:solidFill>
                  <a:srgbClr val="002060"/>
                </a:solidFill>
              </a:rPr>
              <a:t>Favorable recommendation</a:t>
            </a:r>
            <a:endParaRPr/>
          </a:p>
        </p:txBody>
      </p:sp>
      <p:sp>
        <p:nvSpPr>
          <p:cNvPr id="207" name="Google Shape;207;p8"/>
          <p:cNvSpPr txBox="1">
            <a:spLocks noGrp="1"/>
          </p:cNvSpPr>
          <p:nvPr>
            <p:ph type="ctrTitle"/>
          </p:nvPr>
        </p:nvSpPr>
        <p:spPr>
          <a:xfrm>
            <a:off x="0" y="2"/>
            <a:ext cx="9144000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erdana"/>
              <a:buNone/>
            </a:pPr>
            <a:r>
              <a:rPr lang="en-US" sz="36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C-A STEM EC PROGRAM QUALIFICATIONS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5874676" y="5791148"/>
            <a:ext cx="288832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FFD7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umflint.edu/caec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152400" y="5799495"/>
            <a:ext cx="236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OF 202</a:t>
            </a:r>
            <a:r>
              <a:rPr lang="en-US" sz="2800" b="1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9"/>
          <p:cNvGrpSpPr/>
          <p:nvPr/>
        </p:nvGrpSpPr>
        <p:grpSpPr>
          <a:xfrm>
            <a:off x="0" y="1"/>
            <a:ext cx="9159363" cy="6857999"/>
            <a:chOff x="0" y="1"/>
            <a:chExt cx="9159363" cy="6857999"/>
          </a:xfrm>
        </p:grpSpPr>
        <p:sp>
          <p:nvSpPr>
            <p:cNvPr id="216" name="Google Shape;216;p9"/>
            <p:cNvSpPr/>
            <p:nvPr/>
          </p:nvSpPr>
          <p:spPr>
            <a:xfrm>
              <a:off x="0" y="1"/>
              <a:ext cx="9144000" cy="1517904"/>
            </a:xfrm>
            <a:custGeom>
              <a:avLst/>
              <a:gdLst/>
              <a:ahLst/>
              <a:cxnLst/>
              <a:rect l="l" t="t" r="r" b="b"/>
              <a:pathLst>
                <a:path w="3371850" h="4069079" extrusionOk="0">
                  <a:moveTo>
                    <a:pt x="0" y="4068572"/>
                  </a:moveTo>
                  <a:lnTo>
                    <a:pt x="3371850" y="4068572"/>
                  </a:lnTo>
                  <a:lnTo>
                    <a:pt x="3371850" y="0"/>
                  </a:lnTo>
                  <a:lnTo>
                    <a:pt x="0" y="0"/>
                  </a:lnTo>
                  <a:lnTo>
                    <a:pt x="0" y="4068572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" name="Google Shape;217;p9"/>
            <p:cNvGrpSpPr/>
            <p:nvPr/>
          </p:nvGrpSpPr>
          <p:grpSpPr>
            <a:xfrm>
              <a:off x="239" y="1579464"/>
              <a:ext cx="9159124" cy="5278536"/>
              <a:chOff x="239" y="1579464"/>
              <a:chExt cx="9159124" cy="5278536"/>
            </a:xfrm>
          </p:grpSpPr>
          <p:sp>
            <p:nvSpPr>
              <p:cNvPr id="218" name="Google Shape;218;p9"/>
              <p:cNvSpPr/>
              <p:nvPr/>
            </p:nvSpPr>
            <p:spPr>
              <a:xfrm>
                <a:off x="7802" y="1579464"/>
                <a:ext cx="9151561" cy="397764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058400" extrusionOk="0">
                    <a:moveTo>
                      <a:pt x="0" y="10058400"/>
                    </a:moveTo>
                    <a:lnTo>
                      <a:pt x="7772400" y="10058400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058400"/>
                    </a:lnTo>
                    <a:close/>
                  </a:path>
                </a:pathLst>
              </a:custGeom>
              <a:solidFill>
                <a:srgbClr val="D5D7D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>
                <a:off x="239" y="6172200"/>
                <a:ext cx="9151561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1047750" extrusionOk="0">
                    <a:moveTo>
                      <a:pt x="0" y="1047597"/>
                    </a:moveTo>
                    <a:lnTo>
                      <a:pt x="7772400" y="1047597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1047597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9"/>
              <p:cNvSpPr/>
              <p:nvPr/>
            </p:nvSpPr>
            <p:spPr>
              <a:xfrm>
                <a:off x="7802" y="5613017"/>
                <a:ext cx="9143759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7772400" h="499745" extrusionOk="0">
                    <a:moveTo>
                      <a:pt x="0" y="499262"/>
                    </a:moveTo>
                    <a:lnTo>
                      <a:pt x="7772400" y="499262"/>
                    </a:lnTo>
                    <a:lnTo>
                      <a:pt x="7772400" y="0"/>
                    </a:lnTo>
                    <a:lnTo>
                      <a:pt x="0" y="0"/>
                    </a:lnTo>
                    <a:lnTo>
                      <a:pt x="0" y="499262"/>
                    </a:lnTo>
                    <a:close/>
                  </a:path>
                </a:pathLst>
              </a:custGeom>
              <a:solidFill>
                <a:srgbClr val="002F6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9"/>
              <p:cNvSpPr/>
              <p:nvPr/>
            </p:nvSpPr>
            <p:spPr>
              <a:xfrm>
                <a:off x="8711047" y="5613524"/>
                <a:ext cx="440753" cy="49974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9745" extrusionOk="0">
                    <a:moveTo>
                      <a:pt x="374446" y="0"/>
                    </a:moveTo>
                    <a:lnTo>
                      <a:pt x="0" y="249631"/>
                    </a:lnTo>
                    <a:lnTo>
                      <a:pt x="374446" y="499262"/>
                    </a:lnTo>
                    <a:lnTo>
                      <a:pt x="3744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22" name="Google Shape;222;p9" descr="https://helpdesk.umflint.edu/customer/portal/attachments/3149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01391">
            <a:off x="357947" y="2654960"/>
            <a:ext cx="3294205" cy="2009466"/>
          </a:xfrm>
          <a:prstGeom prst="rect">
            <a:avLst/>
          </a:prstGeom>
          <a:noFill/>
          <a:ln w="222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3" name="Google Shape;223;p9"/>
          <p:cNvSpPr txBox="1"/>
          <p:nvPr/>
        </p:nvSpPr>
        <p:spPr>
          <a:xfrm>
            <a:off x="3894932" y="1584841"/>
            <a:ext cx="5172867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Recreation Center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University of Michigan Library system (Ann Arbor, Flint and Dearborn campus as well as online)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Marian E. Wright Writing Center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Academic Advising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Many UM-Flint student activities, clubs, and events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"/>
          <p:cNvSpPr txBox="1">
            <a:spLocks noGrp="1"/>
          </p:cNvSpPr>
          <p:nvPr>
            <p:ph type="ctrTitle"/>
          </p:nvPr>
        </p:nvSpPr>
        <p:spPr>
          <a:xfrm>
            <a:off x="0" y="2"/>
            <a:ext cx="9143999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erdana"/>
              <a:buNone/>
            </a:pPr>
            <a:r>
              <a:rPr lang="en-US" sz="4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STUDENT SUCCESS</a:t>
            </a:r>
            <a:endParaRPr/>
          </a:p>
        </p:txBody>
      </p:sp>
      <p:sp>
        <p:nvSpPr>
          <p:cNvPr id="225" name="Google Shape;225;p9"/>
          <p:cNvSpPr txBox="1"/>
          <p:nvPr/>
        </p:nvSpPr>
        <p:spPr>
          <a:xfrm>
            <a:off x="5874676" y="5791148"/>
            <a:ext cx="2888324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rgbClr val="FFD7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umflint.edu/caec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152400" y="5799495"/>
            <a:ext cx="236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OF 202</a:t>
            </a:r>
            <a:r>
              <a:rPr lang="en-US" sz="2800" b="1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1432</Words>
  <Application>Microsoft Office PowerPoint</Application>
  <PresentationFormat>On-screen Show (4:3)</PresentationFormat>
  <Paragraphs>421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Times New Roman</vt:lpstr>
      <vt:lpstr>Verdana</vt:lpstr>
      <vt:lpstr>Open Sans ExtraBold</vt:lpstr>
      <vt:lpstr>Open Sans SemiBold</vt:lpstr>
      <vt:lpstr>Open Sans</vt:lpstr>
      <vt:lpstr>Calibri</vt:lpstr>
      <vt:lpstr>Century Gothic</vt:lpstr>
      <vt:lpstr>Arial</vt:lpstr>
      <vt:lpstr>Office Theme</vt:lpstr>
      <vt:lpstr>CARMAN-AINSWORTH DUAL ENROLLMENT OPTIONS</vt:lpstr>
      <vt:lpstr>Schools Participating</vt:lpstr>
      <vt:lpstr>PowerPoint Presentation</vt:lpstr>
      <vt:lpstr>WHAT IS A DUAL ENROLLED STUDENT?</vt:lpstr>
      <vt:lpstr>BENEFITS OF C-A STEM EC and DEEP</vt:lpstr>
      <vt:lpstr>FACTS ABOUT C-A STEM EC</vt:lpstr>
      <vt:lpstr>Early College vs. DEEP</vt:lpstr>
      <vt:lpstr>C-A STEM EC PROGRAM QUALIFICATIONS</vt:lpstr>
      <vt:lpstr>STUDENT SUCCESS</vt:lpstr>
      <vt:lpstr>ACADEMIC ADVISING</vt:lpstr>
      <vt:lpstr>C-A STEM EC ACADEMIC CALENDAR</vt:lpstr>
      <vt:lpstr>Sample Schedule</vt:lpstr>
      <vt:lpstr>CAEC 11th GRADE SAMPLE SCHEDULE</vt:lpstr>
      <vt:lpstr>C-A STEM EC 12th GRADE SAMPLE SCHEDULE</vt:lpstr>
      <vt:lpstr>CAEC Teacher Prep 12th GRADE Option </vt:lpstr>
      <vt:lpstr>C-A STEM EC 13th YEAR SAMPLE SCHEDULE</vt:lpstr>
      <vt:lpstr>Tuition, Fees, &amp; Textbooks</vt:lpstr>
      <vt:lpstr>C-A STEM EC COST COMPARISON</vt:lpstr>
      <vt:lpstr>Carman-Ainsworth Scholarships</vt:lpstr>
      <vt:lpstr>C-A STEM EC  APPLICATION PROCESS</vt:lpstr>
      <vt:lpstr>Freshman Merit Scholarship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CARMAN-AINSWORTH DUAL ENROLLMENT OPTIONS</dc:title>
  <dc:creator>Cordes, Crystal</dc:creator>
  <cp:lastModifiedBy>Thornton, Jennifer</cp:lastModifiedBy>
  <cp:revision>2</cp:revision>
  <dcterms:created xsi:type="dcterms:W3CDTF">2014-10-07T20:15:40Z</dcterms:created>
  <dcterms:modified xsi:type="dcterms:W3CDTF">2021-12-16T00:05:18Z</dcterms:modified>
</cp:coreProperties>
</file>